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94" r:id="rId20"/>
    <p:sldId id="273" r:id="rId21"/>
    <p:sldId id="275" r:id="rId22"/>
    <p:sldId id="276" r:id="rId23"/>
    <p:sldId id="277" r:id="rId24"/>
    <p:sldId id="278" r:id="rId25"/>
    <p:sldId id="279" r:id="rId26"/>
    <p:sldId id="280" r:id="rId27"/>
    <p:sldId id="281" r:id="rId28"/>
    <p:sldId id="283" r:id="rId29"/>
    <p:sldId id="284" r:id="rId30"/>
    <p:sldId id="285" r:id="rId31"/>
    <p:sldId id="293" r:id="rId32"/>
    <p:sldId id="289" r:id="rId33"/>
    <p:sldId id="295" r:id="rId34"/>
    <p:sldId id="291" r:id="rId35"/>
    <p:sldId id="292" r:id="rId36"/>
    <p:sldId id="286" r:id="rId37"/>
    <p:sldId id="287" r:id="rId38"/>
    <p:sldId id="288"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Roboto Mono" panose="020B060402020202020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B70A2-3EC2-43CA-8A1F-4DABB202197A}">
  <a:tblStyle styleId="{33AB70A2-3EC2-43CA-8A1F-4DABB20219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A study on </a:t>
            </a:r>
            <a:r>
              <a:rPr lang="en-IN"/>
              <a:t>hybrid model based..</a:t>
            </a:r>
            <a:endParaRPr/>
          </a:p>
        </p:txBody>
      </p:sp>
      <p:sp>
        <p:nvSpPr>
          <p:cNvPr id="378" name="Google Shape;3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352d5d1ed8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7" name="Google Shape;447;g3352d5d1ed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52d5d1ed8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 name="Google Shape;454;g3352d5d1ed8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352d5d1ed8_1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g3352d5d1ed8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352d5d1e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3352d5d1e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7" name="Google Shape;4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a:extLst>
            <a:ext uri="{FF2B5EF4-FFF2-40B4-BE49-F238E27FC236}">
              <a16:creationId xmlns:a16="http://schemas.microsoft.com/office/drawing/2014/main" id="{EC311D86-F746-3EC3-635E-F946384CB206}"/>
            </a:ext>
          </a:extLst>
        </p:cNvPr>
        <p:cNvGrpSpPr/>
        <p:nvPr/>
      </p:nvGrpSpPr>
      <p:grpSpPr>
        <a:xfrm>
          <a:off x="0" y="0"/>
          <a:ext cx="0" cy="0"/>
          <a:chOff x="0" y="0"/>
          <a:chExt cx="0" cy="0"/>
        </a:xfrm>
      </p:grpSpPr>
      <p:sp>
        <p:nvSpPr>
          <p:cNvPr id="496" name="Google Shape;496;p10:notes">
            <a:extLst>
              <a:ext uri="{FF2B5EF4-FFF2-40B4-BE49-F238E27FC236}">
                <a16:creationId xmlns:a16="http://schemas.microsoft.com/office/drawing/2014/main" id="{6D94FA82-6A3F-C1B7-9D09-B62AC8222C3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7" name="Google Shape;497;p10:notes">
            <a:extLst>
              <a:ext uri="{FF2B5EF4-FFF2-40B4-BE49-F238E27FC236}">
                <a16:creationId xmlns:a16="http://schemas.microsoft.com/office/drawing/2014/main" id="{27ED5FF0-3385-005B-EF86-60661FECF8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5494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352d5d1e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3352d5d1e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30ff7eb588_0_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6" name="Google Shape;526;g330ff7eb58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30ff7eb588_0_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g330ff7eb58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30ff7eb58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0" name="Google Shape;540;g330ff7eb58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30ff7eb588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g330ff7eb58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30ff7eb588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7" name="Google Shape;557;g330ff7eb588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30ff7eb588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4" name="Google Shape;564;g330ff7eb588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9" name="Google Shape;57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30ff7eb588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8" name="Google Shape;588;g330ff7eb588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30ff7eb588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52a76c68b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3352a76c68b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AA2A697D-24D2-DDC1-AFCD-9E25F3347185}"/>
            </a:ext>
          </a:extLst>
        </p:cNvPr>
        <p:cNvGrpSpPr/>
        <p:nvPr/>
      </p:nvGrpSpPr>
      <p:grpSpPr>
        <a:xfrm>
          <a:off x="0" y="0"/>
          <a:ext cx="0" cy="0"/>
          <a:chOff x="0" y="0"/>
          <a:chExt cx="0" cy="0"/>
        </a:xfrm>
      </p:grpSpPr>
      <p:sp>
        <p:nvSpPr>
          <p:cNvPr id="594" name="Google Shape;594;g330ff7eb588_0_110:notes">
            <a:extLst>
              <a:ext uri="{FF2B5EF4-FFF2-40B4-BE49-F238E27FC236}">
                <a16:creationId xmlns:a16="http://schemas.microsoft.com/office/drawing/2014/main" id="{A25CCDA3-0C24-125A-224A-E312E3C7121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a:extLst>
              <a:ext uri="{FF2B5EF4-FFF2-40B4-BE49-F238E27FC236}">
                <a16:creationId xmlns:a16="http://schemas.microsoft.com/office/drawing/2014/main" id="{02A8137B-F1E4-9FD5-35C3-0C14BA732C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7852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C92DB85B-28A9-9FE1-92C0-B2A5A04AE220}"/>
            </a:ext>
          </a:extLst>
        </p:cNvPr>
        <p:cNvGrpSpPr/>
        <p:nvPr/>
      </p:nvGrpSpPr>
      <p:grpSpPr>
        <a:xfrm>
          <a:off x="0" y="0"/>
          <a:ext cx="0" cy="0"/>
          <a:chOff x="0" y="0"/>
          <a:chExt cx="0" cy="0"/>
        </a:xfrm>
      </p:grpSpPr>
      <p:sp>
        <p:nvSpPr>
          <p:cNvPr id="594" name="Google Shape;594;g330ff7eb588_0_110:notes">
            <a:extLst>
              <a:ext uri="{FF2B5EF4-FFF2-40B4-BE49-F238E27FC236}">
                <a16:creationId xmlns:a16="http://schemas.microsoft.com/office/drawing/2014/main" id="{18831729-8662-66E4-A86F-B3FBAFC06D6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a:extLst>
              <a:ext uri="{FF2B5EF4-FFF2-40B4-BE49-F238E27FC236}">
                <a16:creationId xmlns:a16="http://schemas.microsoft.com/office/drawing/2014/main" id="{CD4F13F9-965C-A427-AF2C-D9943F4629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7655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BD41E2DA-7970-4881-ECBA-8FD60FFEB36E}"/>
            </a:ext>
          </a:extLst>
        </p:cNvPr>
        <p:cNvGrpSpPr/>
        <p:nvPr/>
      </p:nvGrpSpPr>
      <p:grpSpPr>
        <a:xfrm>
          <a:off x="0" y="0"/>
          <a:ext cx="0" cy="0"/>
          <a:chOff x="0" y="0"/>
          <a:chExt cx="0" cy="0"/>
        </a:xfrm>
      </p:grpSpPr>
      <p:sp>
        <p:nvSpPr>
          <p:cNvPr id="594" name="Google Shape;594;g330ff7eb588_0_110:notes">
            <a:extLst>
              <a:ext uri="{FF2B5EF4-FFF2-40B4-BE49-F238E27FC236}">
                <a16:creationId xmlns:a16="http://schemas.microsoft.com/office/drawing/2014/main" id="{282833E7-753C-9788-B030-1A23CC83AE3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a:extLst>
              <a:ext uri="{FF2B5EF4-FFF2-40B4-BE49-F238E27FC236}">
                <a16:creationId xmlns:a16="http://schemas.microsoft.com/office/drawing/2014/main" id="{7C6B5247-981F-CCE3-75E9-1C9B28C83F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94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CAC6EF95-9155-2A97-CDAA-B608DB679B7D}"/>
            </a:ext>
          </a:extLst>
        </p:cNvPr>
        <p:cNvGrpSpPr/>
        <p:nvPr/>
      </p:nvGrpSpPr>
      <p:grpSpPr>
        <a:xfrm>
          <a:off x="0" y="0"/>
          <a:ext cx="0" cy="0"/>
          <a:chOff x="0" y="0"/>
          <a:chExt cx="0" cy="0"/>
        </a:xfrm>
      </p:grpSpPr>
      <p:sp>
        <p:nvSpPr>
          <p:cNvPr id="594" name="Google Shape;594;g330ff7eb588_0_110:notes">
            <a:extLst>
              <a:ext uri="{FF2B5EF4-FFF2-40B4-BE49-F238E27FC236}">
                <a16:creationId xmlns:a16="http://schemas.microsoft.com/office/drawing/2014/main" id="{1D259B9A-8396-C9DA-6BC5-006015CEB64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a:extLst>
              <a:ext uri="{FF2B5EF4-FFF2-40B4-BE49-F238E27FC236}">
                <a16:creationId xmlns:a16="http://schemas.microsoft.com/office/drawing/2014/main" id="{90F2BA50-5A97-5946-0A42-411545C343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838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BDCACB23-5CC1-ECB1-B043-F6663491A178}"/>
            </a:ext>
          </a:extLst>
        </p:cNvPr>
        <p:cNvGrpSpPr/>
        <p:nvPr/>
      </p:nvGrpSpPr>
      <p:grpSpPr>
        <a:xfrm>
          <a:off x="0" y="0"/>
          <a:ext cx="0" cy="0"/>
          <a:chOff x="0" y="0"/>
          <a:chExt cx="0" cy="0"/>
        </a:xfrm>
      </p:grpSpPr>
      <p:sp>
        <p:nvSpPr>
          <p:cNvPr id="594" name="Google Shape;594;g330ff7eb588_0_110:notes">
            <a:extLst>
              <a:ext uri="{FF2B5EF4-FFF2-40B4-BE49-F238E27FC236}">
                <a16:creationId xmlns:a16="http://schemas.microsoft.com/office/drawing/2014/main" id="{BA6148C9-1E5C-9101-414F-6E8D788F2A9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30ff7eb588_0_110:notes">
            <a:extLst>
              <a:ext uri="{FF2B5EF4-FFF2-40B4-BE49-F238E27FC236}">
                <a16:creationId xmlns:a16="http://schemas.microsoft.com/office/drawing/2014/main" id="{4A7D8E5C-CB9E-8613-6BC6-797254502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7856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352d5d1ed8_3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3352d5d1ed8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0" name="Google Shape;6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6" name="Google Shape;6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411" name="Google Shape;4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352d5d1ed8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g3352d5d1ed8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143" y="0"/>
            <a:ext cx="9141714" cy="5143500"/>
          </a:xfrm>
          <a:prstGeom prst="rect">
            <a:avLst/>
          </a:prstGeom>
          <a:solidFill>
            <a:srgbClr val="C4FFFF"/>
          </a:solidFill>
          <a:ln>
            <a:noFill/>
          </a:ln>
        </p:spPr>
      </p:sp>
      <p:sp>
        <p:nvSpPr>
          <p:cNvPr id="13" name="Google Shape;13;p2"/>
          <p:cNvSpPr txBox="1">
            <a:spLocks noGrp="1"/>
          </p:cNvSpPr>
          <p:nvPr>
            <p:ph type="ctrTitle"/>
          </p:nvPr>
        </p:nvSpPr>
        <p:spPr>
          <a:xfrm>
            <a:off x="628650" y="3477006"/>
            <a:ext cx="6858000" cy="830969"/>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Arial"/>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2"/>
          <p:cNvSpPr txBox="1">
            <a:spLocks noGrp="1"/>
          </p:cNvSpPr>
          <p:nvPr>
            <p:ph type="body" idx="1"/>
          </p:nvPr>
        </p:nvSpPr>
        <p:spPr>
          <a:xfrm>
            <a:off x="630936" y="4306824"/>
            <a:ext cx="5965031" cy="342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800"/>
              <a:buNone/>
              <a:defRPr sz="18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800"/>
              <a:buNone/>
              <a:defRPr sz="18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800"/>
              <a:buNone/>
              <a:defRPr sz="18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800"/>
              <a:buNone/>
              <a:defRPr sz="18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 name="Google Shape;15;p2"/>
          <p:cNvSpPr/>
          <p:nvPr/>
        </p:nvSpPr>
        <p:spPr>
          <a:xfrm>
            <a:off x="0" y="3141106"/>
            <a:ext cx="685800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rket overview">
  <p:cSld name="Market overview">
    <p:spTree>
      <p:nvGrpSpPr>
        <p:cNvPr id="1" name="Shape 111"/>
        <p:cNvGrpSpPr/>
        <p:nvPr/>
      </p:nvGrpSpPr>
      <p:grpSpPr>
        <a:xfrm>
          <a:off x="0" y="0"/>
          <a:ext cx="0" cy="0"/>
          <a:chOff x="0" y="0"/>
          <a:chExt cx="0" cy="0"/>
        </a:xfrm>
      </p:grpSpPr>
      <p:sp>
        <p:nvSpPr>
          <p:cNvPr id="112" name="Google Shape;112;p11"/>
          <p:cNvSpPr>
            <a:spLocks noGrp="1"/>
          </p:cNvSpPr>
          <p:nvPr>
            <p:ph type="pic" idx="2"/>
          </p:nvPr>
        </p:nvSpPr>
        <p:spPr>
          <a:xfrm>
            <a:off x="1143" y="0"/>
            <a:ext cx="9141714" cy="5143500"/>
          </a:xfrm>
          <a:prstGeom prst="rect">
            <a:avLst/>
          </a:prstGeom>
          <a:solidFill>
            <a:srgbClr val="C4FFFF"/>
          </a:solidFill>
          <a:ln>
            <a:noFill/>
          </a:ln>
        </p:spPr>
      </p:sp>
      <p:sp>
        <p:nvSpPr>
          <p:cNvPr id="113" name="Google Shape;113;p11"/>
          <p:cNvSpPr txBox="1">
            <a:spLocks noGrp="1"/>
          </p:cNvSpPr>
          <p:nvPr>
            <p:ph type="body" idx="1"/>
          </p:nvPr>
        </p:nvSpPr>
        <p:spPr>
          <a:xfrm>
            <a:off x="0" y="1693926"/>
            <a:ext cx="9142857" cy="2057400"/>
          </a:xfrm>
          <a:prstGeom prst="rect">
            <a:avLst/>
          </a:prstGeom>
          <a:solidFill>
            <a:schemeClr val="accent2">
              <a:alpha val="94509"/>
            </a:schemeClr>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1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11"/>
          <p:cNvSpPr txBox="1">
            <a:spLocks noGrp="1"/>
          </p:cNvSpPr>
          <p:nvPr>
            <p:ph type="body" idx="3"/>
          </p:nvPr>
        </p:nvSpPr>
        <p:spPr>
          <a:xfrm>
            <a:off x="1325347" y="2064258"/>
            <a:ext cx="1920240" cy="452628"/>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0"/>
              </a:spcBef>
              <a:spcAft>
                <a:spcPts val="0"/>
              </a:spcAft>
              <a:buClr>
                <a:srgbClr val="B5E9FF"/>
              </a:buClr>
              <a:buSzPts val="2700"/>
              <a:buNone/>
              <a:defRPr sz="2700">
                <a:solidFill>
                  <a:srgbClr val="B5E9FF"/>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11"/>
          <p:cNvSpPr txBox="1">
            <a:spLocks noGrp="1"/>
          </p:cNvSpPr>
          <p:nvPr>
            <p:ph type="body" idx="4"/>
          </p:nvPr>
        </p:nvSpPr>
        <p:spPr>
          <a:xfrm>
            <a:off x="3611880" y="2064258"/>
            <a:ext cx="1920240" cy="452628"/>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rgbClr val="B5E9FF"/>
              </a:buClr>
              <a:buSzPts val="2700"/>
              <a:buNone/>
              <a:defRPr sz="2700">
                <a:solidFill>
                  <a:srgbClr val="B5E9FF"/>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11"/>
          <p:cNvSpPr txBox="1">
            <a:spLocks noGrp="1"/>
          </p:cNvSpPr>
          <p:nvPr>
            <p:ph type="body" idx="5"/>
          </p:nvPr>
        </p:nvSpPr>
        <p:spPr>
          <a:xfrm>
            <a:off x="5900396" y="2064258"/>
            <a:ext cx="1920240" cy="452628"/>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rgbClr val="B5E9FF"/>
              </a:buClr>
              <a:buSzPts val="2700"/>
              <a:buNone/>
              <a:defRPr sz="2700">
                <a:solidFill>
                  <a:srgbClr val="B5E9FF"/>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11"/>
          <p:cNvSpPr txBox="1">
            <a:spLocks noGrp="1"/>
          </p:cNvSpPr>
          <p:nvPr>
            <p:ph type="body" idx="6"/>
          </p:nvPr>
        </p:nvSpPr>
        <p:spPr>
          <a:xfrm>
            <a:off x="1325347" y="2626614"/>
            <a:ext cx="1920240" cy="10287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11"/>
          <p:cNvSpPr txBox="1">
            <a:spLocks noGrp="1"/>
          </p:cNvSpPr>
          <p:nvPr>
            <p:ph type="body" idx="7"/>
          </p:nvPr>
        </p:nvSpPr>
        <p:spPr>
          <a:xfrm>
            <a:off x="3611880" y="2626614"/>
            <a:ext cx="1920240" cy="10287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11"/>
          <p:cNvSpPr txBox="1">
            <a:spLocks noGrp="1"/>
          </p:cNvSpPr>
          <p:nvPr>
            <p:ph type="body" idx="8"/>
          </p:nvPr>
        </p:nvSpPr>
        <p:spPr>
          <a:xfrm>
            <a:off x="5900396" y="2626614"/>
            <a:ext cx="1920240" cy="10287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1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rket Comparison">
  <p:cSld name="Market Comparison">
    <p:spTree>
      <p:nvGrpSpPr>
        <p:cNvPr id="1" name="Shape 124"/>
        <p:cNvGrpSpPr/>
        <p:nvPr/>
      </p:nvGrpSpPr>
      <p:grpSpPr>
        <a:xfrm>
          <a:off x="0" y="0"/>
          <a:ext cx="0" cy="0"/>
          <a:chOff x="0" y="0"/>
          <a:chExt cx="0" cy="0"/>
        </a:xfrm>
      </p:grpSpPr>
      <p:sp>
        <p:nvSpPr>
          <p:cNvPr id="125" name="Google Shape;125;p12"/>
          <p:cNvSpPr>
            <a:spLocks noGrp="1"/>
          </p:cNvSpPr>
          <p:nvPr>
            <p:ph type="pic" idx="2"/>
          </p:nvPr>
        </p:nvSpPr>
        <p:spPr>
          <a:xfrm>
            <a:off x="1143" y="0"/>
            <a:ext cx="9141714" cy="5143500"/>
          </a:xfrm>
          <a:prstGeom prst="rect">
            <a:avLst/>
          </a:prstGeom>
          <a:solidFill>
            <a:srgbClr val="C4FFFF"/>
          </a:solidFill>
          <a:ln>
            <a:noFill/>
          </a:ln>
        </p:spPr>
      </p:sp>
      <p:sp>
        <p:nvSpPr>
          <p:cNvPr id="126" name="Google Shape;126;p1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7" name="Google Shape;127;p1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9" name="Google Shape;129;p12"/>
          <p:cNvSpPr txBox="1">
            <a:spLocks noGrp="1"/>
          </p:cNvSpPr>
          <p:nvPr>
            <p:ph type="body" idx="1"/>
          </p:nvPr>
        </p:nvSpPr>
        <p:spPr>
          <a:xfrm>
            <a:off x="802386" y="1591056"/>
            <a:ext cx="1920240" cy="685800"/>
          </a:xfrm>
          <a:prstGeom prst="rect">
            <a:avLst/>
          </a:prstGeom>
          <a:noFill/>
          <a:ln>
            <a:noFill/>
          </a:ln>
        </p:spPr>
        <p:txBody>
          <a:bodyPr spcFirstLastPara="1" wrap="square" lIns="68575" tIns="34275" rIns="68575" bIns="34275" anchor="b" anchorCtr="0">
            <a:noAutofit/>
          </a:bodyPr>
          <a:lstStyle>
            <a:lvl1pPr marL="457200" lvl="0" indent="-228600" algn="ctr">
              <a:lnSpc>
                <a:spcPct val="90000"/>
              </a:lnSpc>
              <a:spcBef>
                <a:spcPts val="0"/>
              </a:spcBef>
              <a:spcAft>
                <a:spcPts val="0"/>
              </a:spcAft>
              <a:buSzPts val="4500"/>
              <a:buNone/>
              <a:defRPr sz="4500">
                <a:latin typeface="Arial"/>
                <a:ea typeface="Arial"/>
                <a:cs typeface="Arial"/>
                <a:sym typeface="Arial"/>
              </a:defRPr>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12"/>
          <p:cNvSpPr txBox="1">
            <a:spLocks noGrp="1"/>
          </p:cNvSpPr>
          <p:nvPr>
            <p:ph type="body" idx="3"/>
          </p:nvPr>
        </p:nvSpPr>
        <p:spPr>
          <a:xfrm>
            <a:off x="3600450" y="1591056"/>
            <a:ext cx="1920240" cy="685800"/>
          </a:xfrm>
          <a:prstGeom prst="rect">
            <a:avLst/>
          </a:prstGeom>
          <a:noFill/>
          <a:ln>
            <a:noFill/>
          </a:ln>
        </p:spPr>
        <p:txBody>
          <a:bodyPr spcFirstLastPara="1" wrap="square" lIns="0" tIns="0" rIns="0" bIns="0" anchor="b" anchorCtr="0">
            <a:noAutofit/>
          </a:bodyPr>
          <a:lstStyle>
            <a:lvl1pPr marL="457200" lvl="0" indent="-228600" algn="ctr">
              <a:lnSpc>
                <a:spcPct val="90000"/>
              </a:lnSpc>
              <a:spcBef>
                <a:spcPts val="0"/>
              </a:spcBef>
              <a:spcAft>
                <a:spcPts val="0"/>
              </a:spcAft>
              <a:buSzPts val="4500"/>
              <a:buNone/>
              <a:defRPr sz="4500">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1" name="Google Shape;131;p12"/>
          <p:cNvSpPr txBox="1">
            <a:spLocks noGrp="1"/>
          </p:cNvSpPr>
          <p:nvPr>
            <p:ph type="body" idx="4"/>
          </p:nvPr>
        </p:nvSpPr>
        <p:spPr>
          <a:xfrm>
            <a:off x="6398513" y="1591056"/>
            <a:ext cx="1944379" cy="685800"/>
          </a:xfrm>
          <a:prstGeom prst="rect">
            <a:avLst/>
          </a:prstGeom>
          <a:noFill/>
          <a:ln>
            <a:noFill/>
          </a:ln>
        </p:spPr>
        <p:txBody>
          <a:bodyPr spcFirstLastPara="1" wrap="square" lIns="0" tIns="0" rIns="0" bIns="0" anchor="b" anchorCtr="0">
            <a:noAutofit/>
          </a:bodyPr>
          <a:lstStyle>
            <a:lvl1pPr marL="457200" lvl="0" indent="-228600" algn="ctr">
              <a:lnSpc>
                <a:spcPct val="90000"/>
              </a:lnSpc>
              <a:spcBef>
                <a:spcPts val="0"/>
              </a:spcBef>
              <a:spcAft>
                <a:spcPts val="0"/>
              </a:spcAft>
              <a:buSzPts val="4500"/>
              <a:buNone/>
              <a:defRPr sz="4500">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12"/>
          <p:cNvSpPr txBox="1">
            <a:spLocks noGrp="1"/>
          </p:cNvSpPr>
          <p:nvPr>
            <p:ph type="body" idx="5"/>
          </p:nvPr>
        </p:nvSpPr>
        <p:spPr>
          <a:xfrm>
            <a:off x="802386" y="2798064"/>
            <a:ext cx="1920240" cy="89154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12"/>
          <p:cNvSpPr txBox="1">
            <a:spLocks noGrp="1"/>
          </p:cNvSpPr>
          <p:nvPr>
            <p:ph type="body" idx="6"/>
          </p:nvPr>
        </p:nvSpPr>
        <p:spPr>
          <a:xfrm>
            <a:off x="3600450" y="2798064"/>
            <a:ext cx="1920240" cy="89154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12"/>
          <p:cNvSpPr txBox="1">
            <a:spLocks noGrp="1"/>
          </p:cNvSpPr>
          <p:nvPr>
            <p:ph type="body" idx="7"/>
          </p:nvPr>
        </p:nvSpPr>
        <p:spPr>
          <a:xfrm>
            <a:off x="6398514" y="2798064"/>
            <a:ext cx="1920240" cy="89154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100"/>
              <a:buNone/>
              <a:defRPr sz="110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marL="1371600" lvl="2"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3pPr>
            <a:lvl4pPr marL="1828800" lvl="3"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4pPr>
            <a:lvl5pPr marL="2286000" lvl="4" indent="-228600" algn="l">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5" name="Google Shape;135;p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12"/>
          <p:cNvSpPr/>
          <p:nvPr/>
        </p:nvSpPr>
        <p:spPr>
          <a:xfrm>
            <a:off x="773906" y="2423884"/>
            <a:ext cx="7568987"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Competition">
  <p:cSld name="Our Competition">
    <p:spTree>
      <p:nvGrpSpPr>
        <p:cNvPr id="1" name="Shape 137"/>
        <p:cNvGrpSpPr/>
        <p:nvPr/>
      </p:nvGrpSpPr>
      <p:grpSpPr>
        <a:xfrm>
          <a:off x="0" y="0"/>
          <a:ext cx="0" cy="0"/>
          <a:chOff x="0" y="0"/>
          <a:chExt cx="0" cy="0"/>
        </a:xfrm>
      </p:grpSpPr>
      <p:sp>
        <p:nvSpPr>
          <p:cNvPr id="138" name="Google Shape;138;p13"/>
          <p:cNvSpPr>
            <a:spLocks noGrp="1"/>
          </p:cNvSpPr>
          <p:nvPr>
            <p:ph type="pic" idx="2"/>
          </p:nvPr>
        </p:nvSpPr>
        <p:spPr>
          <a:xfrm>
            <a:off x="1143" y="0"/>
            <a:ext cx="9141714" cy="5143500"/>
          </a:xfrm>
          <a:prstGeom prst="rect">
            <a:avLst/>
          </a:prstGeom>
          <a:solidFill>
            <a:srgbClr val="C4FFFF"/>
          </a:solidFill>
          <a:ln>
            <a:noFill/>
          </a:ln>
        </p:spPr>
      </p:sp>
      <p:sp>
        <p:nvSpPr>
          <p:cNvPr id="139" name="Google Shape;139;p13"/>
          <p:cNvSpPr txBox="1">
            <a:spLocks noGrp="1"/>
          </p:cNvSpPr>
          <p:nvPr>
            <p:ph type="body" idx="1"/>
          </p:nvPr>
        </p:nvSpPr>
        <p:spPr>
          <a:xfrm>
            <a:off x="2286000" y="1268016"/>
            <a:ext cx="6858000" cy="2914650"/>
          </a:xfrm>
          <a:prstGeom prst="rect">
            <a:avLst/>
          </a:prstGeom>
          <a:solidFill>
            <a:schemeClr val="lt1">
              <a:alpha val="92549"/>
            </a:schemeClr>
          </a:solidFill>
          <a:ln>
            <a:noFill/>
          </a:ln>
        </p:spPr>
        <p:txBody>
          <a:bodyPr spcFirstLastPara="1" wrap="square" lIns="308600" tIns="425200" rIns="3703325" bIns="2297425" anchor="b"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13"/>
          <p:cNvSpPr txBox="1">
            <a:spLocks noGrp="1"/>
          </p:cNvSpPr>
          <p:nvPr>
            <p:ph type="title"/>
          </p:nvPr>
        </p:nvSpPr>
        <p:spPr>
          <a:xfrm>
            <a:off x="2537460" y="273844"/>
            <a:ext cx="592074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13"/>
          <p:cNvSpPr txBox="1">
            <a:spLocks noGrp="1"/>
          </p:cNvSpPr>
          <p:nvPr>
            <p:ph type="body" idx="3"/>
          </p:nvPr>
        </p:nvSpPr>
        <p:spPr>
          <a:xfrm>
            <a:off x="2544366" y="2014538"/>
            <a:ext cx="2743200" cy="20574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1100"/>
              <a:buNone/>
              <a:defRPr sz="1100"/>
            </a:lvl3pPr>
            <a:lvl4pPr marL="1828800" lvl="3" indent="-228600" algn="l">
              <a:lnSpc>
                <a:spcPct val="90000"/>
              </a:lnSpc>
              <a:spcBef>
                <a:spcPts val="400"/>
              </a:spcBef>
              <a:spcAft>
                <a:spcPts val="0"/>
              </a:spcAft>
              <a:buClr>
                <a:schemeClr val="dk1"/>
              </a:buClr>
              <a:buSzPts val="1100"/>
              <a:buNone/>
              <a:defRPr sz="1100"/>
            </a:lvl4pPr>
            <a:lvl5pPr marL="2286000" lvl="4" indent="-228600" algn="l">
              <a:lnSpc>
                <a:spcPct val="9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13"/>
          <p:cNvSpPr txBox="1">
            <a:spLocks noGrp="1"/>
          </p:cNvSpPr>
          <p:nvPr>
            <p:ph type="body" idx="4"/>
          </p:nvPr>
        </p:nvSpPr>
        <p:spPr>
          <a:xfrm>
            <a:off x="5722144" y="1439466"/>
            <a:ext cx="2743200" cy="48006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accent1"/>
              </a:buClr>
              <a:buSzPts val="1400"/>
              <a:buNone/>
              <a:defRPr sz="14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3" name="Google Shape;143;p13"/>
          <p:cNvSpPr txBox="1">
            <a:spLocks noGrp="1"/>
          </p:cNvSpPr>
          <p:nvPr>
            <p:ph type="body" idx="5"/>
          </p:nvPr>
        </p:nvSpPr>
        <p:spPr>
          <a:xfrm>
            <a:off x="5722144" y="2014538"/>
            <a:ext cx="2743200" cy="20574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1100"/>
              <a:buNone/>
              <a:defRPr sz="1100"/>
            </a:lvl3pPr>
            <a:lvl4pPr marL="1828800" lvl="3" indent="-228600" algn="l">
              <a:lnSpc>
                <a:spcPct val="90000"/>
              </a:lnSpc>
              <a:spcBef>
                <a:spcPts val="400"/>
              </a:spcBef>
              <a:spcAft>
                <a:spcPts val="0"/>
              </a:spcAft>
              <a:buClr>
                <a:schemeClr val="dk1"/>
              </a:buClr>
              <a:buSzPts val="1100"/>
              <a:buNone/>
              <a:defRPr sz="1100"/>
            </a:lvl4pPr>
            <a:lvl5pPr marL="2286000" lvl="4" indent="-228600" algn="l">
              <a:lnSpc>
                <a:spcPct val="9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6" name="Google Shape;146;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13"/>
          <p:cNvSpPr/>
          <p:nvPr/>
        </p:nvSpPr>
        <p:spPr>
          <a:xfrm>
            <a:off x="2113407" y="1268016"/>
            <a:ext cx="171450" cy="29146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owth">
  <p:cSld name="Growth">
    <p:spTree>
      <p:nvGrpSpPr>
        <p:cNvPr id="1" name="Shape 148"/>
        <p:cNvGrpSpPr/>
        <p:nvPr/>
      </p:nvGrpSpPr>
      <p:grpSpPr>
        <a:xfrm>
          <a:off x="0" y="0"/>
          <a:ext cx="0" cy="0"/>
          <a:chOff x="0" y="0"/>
          <a:chExt cx="0" cy="0"/>
        </a:xfrm>
      </p:grpSpPr>
      <p:sp>
        <p:nvSpPr>
          <p:cNvPr id="149" name="Google Shape;149;p14"/>
          <p:cNvSpPr>
            <a:spLocks noGrp="1"/>
          </p:cNvSpPr>
          <p:nvPr>
            <p:ph type="pic" idx="2"/>
          </p:nvPr>
        </p:nvSpPr>
        <p:spPr>
          <a:xfrm>
            <a:off x="1143" y="0"/>
            <a:ext cx="9141714" cy="5143500"/>
          </a:xfrm>
          <a:prstGeom prst="rect">
            <a:avLst/>
          </a:prstGeom>
          <a:solidFill>
            <a:srgbClr val="C4FFFF"/>
          </a:solidFill>
          <a:ln>
            <a:noFill/>
          </a:ln>
        </p:spPr>
      </p:sp>
      <p:sp>
        <p:nvSpPr>
          <p:cNvPr id="150" name="Google Shape;150;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1" name="Google Shape;151;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3" name="Google Shape;153;p14"/>
          <p:cNvSpPr txBox="1">
            <a:spLocks noGrp="1"/>
          </p:cNvSpPr>
          <p:nvPr>
            <p:ph type="body" idx="1"/>
          </p:nvPr>
        </p:nvSpPr>
        <p:spPr>
          <a:xfrm>
            <a:off x="800100" y="1143857"/>
            <a:ext cx="7543800" cy="41148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1500"/>
              <a:buNone/>
              <a:defRPr sz="1500">
                <a:solidFill>
                  <a:schemeClr val="lt1"/>
                </a:solidFill>
                <a:latin typeface="Arial"/>
                <a:ea typeface="Arial"/>
                <a:cs typeface="Arial"/>
                <a:sym typeface="Arial"/>
              </a:defRPr>
            </a:lvl1pPr>
            <a:lvl2pPr marL="914400" lvl="1" indent="-228600" algn="ctr">
              <a:lnSpc>
                <a:spcPct val="90000"/>
              </a:lnSpc>
              <a:spcBef>
                <a:spcPts val="400"/>
              </a:spcBef>
              <a:spcAft>
                <a:spcPts val="0"/>
              </a:spcAft>
              <a:buClr>
                <a:schemeClr val="dk1"/>
              </a:buClr>
              <a:buSzPts val="1800"/>
              <a:buNone/>
              <a:defRPr sz="1800">
                <a:latin typeface="Arial"/>
                <a:ea typeface="Arial"/>
                <a:cs typeface="Arial"/>
                <a:sym typeface="Arial"/>
              </a:defRPr>
            </a:lvl2pPr>
            <a:lvl3pPr marL="1371600" lvl="2" indent="-228600" algn="ctr">
              <a:lnSpc>
                <a:spcPct val="90000"/>
              </a:lnSpc>
              <a:spcBef>
                <a:spcPts val="400"/>
              </a:spcBef>
              <a:spcAft>
                <a:spcPts val="0"/>
              </a:spcAft>
              <a:buClr>
                <a:schemeClr val="dk1"/>
              </a:buClr>
              <a:buSzPts val="1800"/>
              <a:buNone/>
              <a:defRPr sz="1800">
                <a:latin typeface="Arial"/>
                <a:ea typeface="Arial"/>
                <a:cs typeface="Arial"/>
                <a:sym typeface="Arial"/>
              </a:defRPr>
            </a:lvl3pPr>
            <a:lvl4pPr marL="1828800" lvl="3" indent="-228600" algn="ctr">
              <a:lnSpc>
                <a:spcPct val="90000"/>
              </a:lnSpc>
              <a:spcBef>
                <a:spcPts val="400"/>
              </a:spcBef>
              <a:spcAft>
                <a:spcPts val="0"/>
              </a:spcAft>
              <a:buClr>
                <a:schemeClr val="dk1"/>
              </a:buClr>
              <a:buSzPts val="1800"/>
              <a:buNone/>
              <a:defRPr sz="1800">
                <a:latin typeface="Arial"/>
                <a:ea typeface="Arial"/>
                <a:cs typeface="Arial"/>
                <a:sym typeface="Arial"/>
              </a:defRPr>
            </a:lvl4pPr>
            <a:lvl5pPr marL="2286000" lvl="4" indent="-228600" algn="ctr">
              <a:lnSpc>
                <a:spcPct val="90000"/>
              </a:lnSpc>
              <a:spcBef>
                <a:spcPts val="400"/>
              </a:spcBef>
              <a:spcAft>
                <a:spcPts val="0"/>
              </a:spcAft>
              <a:buClr>
                <a:schemeClr val="dk1"/>
              </a:buClr>
              <a:buSzPts val="1800"/>
              <a:buNone/>
              <a:defRPr sz="1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4" name="Google Shape;154;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14"/>
          <p:cNvSpPr txBox="1">
            <a:spLocks noGrp="1"/>
          </p:cNvSpPr>
          <p:nvPr>
            <p:ph type="body" idx="3"/>
          </p:nvPr>
        </p:nvSpPr>
        <p:spPr>
          <a:xfrm>
            <a:off x="1083564" y="2023110"/>
            <a:ext cx="2194560" cy="1878048"/>
          </a:xfrm>
          <a:prstGeom prst="rect">
            <a:avLst/>
          </a:prstGeom>
          <a:solidFill>
            <a:schemeClr val="lt1">
              <a:alpha val="89411"/>
            </a:schemeClr>
          </a:solidFill>
          <a:ln>
            <a:noFill/>
          </a:ln>
        </p:spPr>
        <p:txBody>
          <a:bodyPr spcFirstLastPara="1" wrap="square" lIns="68575" tIns="377175" rIns="68575" bIns="34275" anchor="t" anchorCtr="0">
            <a:no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14"/>
          <p:cNvSpPr txBox="1">
            <a:spLocks noGrp="1"/>
          </p:cNvSpPr>
          <p:nvPr>
            <p:ph type="body" idx="4"/>
          </p:nvPr>
        </p:nvSpPr>
        <p:spPr>
          <a:xfrm>
            <a:off x="3477006" y="2023190"/>
            <a:ext cx="2194560" cy="1879009"/>
          </a:xfrm>
          <a:prstGeom prst="rect">
            <a:avLst/>
          </a:prstGeom>
          <a:solidFill>
            <a:schemeClr val="lt1">
              <a:alpha val="89411"/>
            </a:schemeClr>
          </a:solidFill>
          <a:ln>
            <a:noFill/>
          </a:ln>
        </p:spPr>
        <p:txBody>
          <a:bodyPr spcFirstLastPara="1" wrap="square" lIns="68575" tIns="377175" rIns="68575" bIns="34275" anchor="t" anchorCtr="0">
            <a:no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14"/>
          <p:cNvSpPr txBox="1">
            <a:spLocks noGrp="1"/>
          </p:cNvSpPr>
          <p:nvPr>
            <p:ph type="body" idx="5"/>
          </p:nvPr>
        </p:nvSpPr>
        <p:spPr>
          <a:xfrm>
            <a:off x="5843016" y="2023190"/>
            <a:ext cx="2194560" cy="1879009"/>
          </a:xfrm>
          <a:prstGeom prst="rect">
            <a:avLst/>
          </a:prstGeom>
          <a:solidFill>
            <a:schemeClr val="lt1">
              <a:alpha val="89411"/>
            </a:schemeClr>
          </a:solidFill>
          <a:ln>
            <a:noFill/>
          </a:ln>
        </p:spPr>
        <p:txBody>
          <a:bodyPr spcFirstLastPara="1" wrap="square" lIns="68575" tIns="377175" rIns="68575" bIns="34275" anchor="t" anchorCtr="0">
            <a:no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8" name="Google Shape;158;p14"/>
          <p:cNvSpPr/>
          <p:nvPr/>
        </p:nvSpPr>
        <p:spPr>
          <a:xfrm>
            <a:off x="3477006" y="1851660"/>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 name="Google Shape;159;p14"/>
          <p:cNvSpPr/>
          <p:nvPr/>
        </p:nvSpPr>
        <p:spPr>
          <a:xfrm>
            <a:off x="5843016" y="1851660"/>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14"/>
          <p:cNvSpPr/>
          <p:nvPr/>
        </p:nvSpPr>
        <p:spPr>
          <a:xfrm>
            <a:off x="1083564" y="1851660"/>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p14"/>
          <p:cNvSpPr txBox="1">
            <a:spLocks noGrp="1"/>
          </p:cNvSpPr>
          <p:nvPr>
            <p:ph type="body" idx="6"/>
          </p:nvPr>
        </p:nvSpPr>
        <p:spPr>
          <a:xfrm>
            <a:off x="1255014" y="2688336"/>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2" name="Google Shape;162;p14"/>
          <p:cNvSpPr txBox="1">
            <a:spLocks noGrp="1"/>
          </p:cNvSpPr>
          <p:nvPr>
            <p:ph type="body" idx="7"/>
          </p:nvPr>
        </p:nvSpPr>
        <p:spPr>
          <a:xfrm>
            <a:off x="3655331" y="2688336"/>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3" name="Google Shape;163;p14"/>
          <p:cNvSpPr txBox="1">
            <a:spLocks noGrp="1"/>
          </p:cNvSpPr>
          <p:nvPr>
            <p:ph type="body" idx="8"/>
          </p:nvPr>
        </p:nvSpPr>
        <p:spPr>
          <a:xfrm>
            <a:off x="6014466" y="2688336"/>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adrant">
  <p:cSld name="Quadrant">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7" name="Google Shape;1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5"/>
          <p:cNvSpPr txBox="1">
            <a:spLocks noGrp="1"/>
          </p:cNvSpPr>
          <p:nvPr>
            <p:ph type="body" idx="1"/>
          </p:nvPr>
        </p:nvSpPr>
        <p:spPr>
          <a:xfrm>
            <a:off x="3831750" y="1597914"/>
            <a:ext cx="1508760" cy="20574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1"/>
              </a:buClr>
              <a:buSzPts val="1100"/>
              <a:buFont typeface="Arial"/>
              <a:buNone/>
              <a:defRPr sz="1100">
                <a:solidFill>
                  <a:schemeClr val="dk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15"/>
          <p:cNvSpPr txBox="1">
            <a:spLocks noGrp="1"/>
          </p:cNvSpPr>
          <p:nvPr>
            <p:ph type="body" idx="2"/>
          </p:nvPr>
        </p:nvSpPr>
        <p:spPr>
          <a:xfrm>
            <a:off x="3831750" y="3888486"/>
            <a:ext cx="1508760" cy="20574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1"/>
              </a:buClr>
              <a:buSzPts val="1100"/>
              <a:buFont typeface="Arial"/>
              <a:buNone/>
              <a:defRPr sz="1100">
                <a:solidFill>
                  <a:schemeClr val="dk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0" name="Google Shape;170;p15"/>
          <p:cNvSpPr txBox="1">
            <a:spLocks noGrp="1"/>
          </p:cNvSpPr>
          <p:nvPr>
            <p:ph type="body" idx="3"/>
          </p:nvPr>
        </p:nvSpPr>
        <p:spPr>
          <a:xfrm>
            <a:off x="630936" y="2455164"/>
            <a:ext cx="1508760" cy="2057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100"/>
              <a:buFont typeface="Arial"/>
              <a:buNone/>
              <a:defRPr sz="1100">
                <a:solidFill>
                  <a:schemeClr val="dk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1" name="Google Shape;171;p15"/>
          <p:cNvSpPr txBox="1">
            <a:spLocks noGrp="1"/>
          </p:cNvSpPr>
          <p:nvPr>
            <p:ph type="body" idx="4"/>
          </p:nvPr>
        </p:nvSpPr>
        <p:spPr>
          <a:xfrm>
            <a:off x="7008876" y="2455164"/>
            <a:ext cx="1508760" cy="205740"/>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Clr>
                <a:schemeClr val="dk1"/>
              </a:buClr>
              <a:buSzPts val="1100"/>
              <a:buFont typeface="Arial"/>
              <a:buNone/>
              <a:defRPr sz="1100">
                <a:solidFill>
                  <a:schemeClr val="dk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2" name="Google Shape;172;p15"/>
          <p:cNvCxnSpPr/>
          <p:nvPr/>
        </p:nvCxnSpPr>
        <p:spPr>
          <a:xfrm>
            <a:off x="697230" y="2723712"/>
            <a:ext cx="7749540" cy="0"/>
          </a:xfrm>
          <a:prstGeom prst="straightConnector1">
            <a:avLst/>
          </a:prstGeom>
          <a:noFill/>
          <a:ln w="63500" cap="flat" cmpd="sng">
            <a:solidFill>
              <a:schemeClr val="accent3"/>
            </a:solidFill>
            <a:prstDash val="solid"/>
            <a:miter lim="800000"/>
            <a:headEnd type="none" w="sm" len="sm"/>
            <a:tailEnd type="none" w="sm" len="sm"/>
          </a:ln>
        </p:spPr>
      </p:cxnSp>
      <p:cxnSp>
        <p:nvCxnSpPr>
          <p:cNvPr id="173" name="Google Shape;173;p15"/>
          <p:cNvCxnSpPr/>
          <p:nvPr/>
        </p:nvCxnSpPr>
        <p:spPr>
          <a:xfrm>
            <a:off x="4572000" y="1855268"/>
            <a:ext cx="0" cy="1920240"/>
          </a:xfrm>
          <a:prstGeom prst="straightConnector1">
            <a:avLst/>
          </a:prstGeom>
          <a:noFill/>
          <a:ln w="63500" cap="flat" cmpd="sng">
            <a:solidFill>
              <a:schemeClr val="accent3"/>
            </a:solidFill>
            <a:prstDash val="solid"/>
            <a:miter lim="800000"/>
            <a:headEnd type="none" w="sm" len="sm"/>
            <a:tailEnd type="none" w="sm" len="sm"/>
          </a:ln>
        </p:spPr>
      </p:cxnSp>
      <p:sp>
        <p:nvSpPr>
          <p:cNvPr id="174" name="Google Shape;174;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7" name="Google Shape;177;p16"/>
          <p:cNvSpPr txBox="1">
            <a:spLocks noGrp="1"/>
          </p:cNvSpPr>
          <p:nvPr>
            <p:ph type="body" idx="1"/>
          </p:nvPr>
        </p:nvSpPr>
        <p:spPr>
          <a:xfrm>
            <a:off x="629841" y="1450427"/>
            <a:ext cx="3868340" cy="425773"/>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200"/>
              <a:buNone/>
              <a:defRPr sz="1200" b="0"/>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8" name="Google Shape;178;p1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16"/>
          <p:cNvSpPr txBox="1">
            <a:spLocks noGrp="1"/>
          </p:cNvSpPr>
          <p:nvPr>
            <p:ph type="body" idx="3"/>
          </p:nvPr>
        </p:nvSpPr>
        <p:spPr>
          <a:xfrm>
            <a:off x="4629150" y="1450427"/>
            <a:ext cx="3887391" cy="425773"/>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200"/>
              <a:buNone/>
              <a:defRPr sz="1200" b="0"/>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0" name="Google Shape;180;p1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4" name="Google Shape;184;p16"/>
          <p:cNvSpPr txBox="1">
            <a:spLocks noGrp="1"/>
          </p:cNvSpPr>
          <p:nvPr>
            <p:ph type="body" idx="5"/>
          </p:nvPr>
        </p:nvSpPr>
        <p:spPr>
          <a:xfrm>
            <a:off x="627460" y="1111722"/>
            <a:ext cx="6240780" cy="27384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500"/>
              <a:buNone/>
              <a:defRPr sz="1500">
                <a:latin typeface="Arial"/>
                <a:ea typeface="Arial"/>
                <a:cs typeface="Arial"/>
                <a:sym typeface="Arial"/>
              </a:defRPr>
            </a:lvl1pPr>
            <a:lvl2pPr marL="914400" lvl="1" indent="-228600" algn="l">
              <a:lnSpc>
                <a:spcPct val="90000"/>
              </a:lnSpc>
              <a:spcBef>
                <a:spcPts val="400"/>
              </a:spcBef>
              <a:spcAft>
                <a:spcPts val="0"/>
              </a:spcAft>
              <a:buClr>
                <a:schemeClr val="dk1"/>
              </a:buClr>
              <a:buSzPts val="1500"/>
              <a:buNone/>
              <a:defRPr sz="1500">
                <a:latin typeface="Arial"/>
                <a:ea typeface="Arial"/>
                <a:cs typeface="Arial"/>
                <a:sym typeface="Arial"/>
              </a:defRPr>
            </a:lvl2pPr>
            <a:lvl3pPr marL="1371600" lvl="2" indent="-228600" algn="l">
              <a:lnSpc>
                <a:spcPct val="90000"/>
              </a:lnSpc>
              <a:spcBef>
                <a:spcPts val="400"/>
              </a:spcBef>
              <a:spcAft>
                <a:spcPts val="0"/>
              </a:spcAft>
              <a:buClr>
                <a:schemeClr val="dk1"/>
              </a:buClr>
              <a:buSzPts val="1500"/>
              <a:buNone/>
              <a:defRPr sz="1500">
                <a:latin typeface="Arial"/>
                <a:ea typeface="Arial"/>
                <a:cs typeface="Arial"/>
                <a:sym typeface="Arial"/>
              </a:defRPr>
            </a:lvl3pPr>
            <a:lvl4pPr marL="1828800" lvl="3" indent="-228600" algn="l">
              <a:lnSpc>
                <a:spcPct val="90000"/>
              </a:lnSpc>
              <a:spcBef>
                <a:spcPts val="400"/>
              </a:spcBef>
              <a:spcAft>
                <a:spcPts val="0"/>
              </a:spcAft>
              <a:buClr>
                <a:schemeClr val="dk1"/>
              </a:buClr>
              <a:buSzPts val="1500"/>
              <a:buNone/>
              <a:defRPr sz="1500">
                <a:latin typeface="Arial"/>
                <a:ea typeface="Arial"/>
                <a:cs typeface="Arial"/>
                <a:sym typeface="Arial"/>
              </a:defRPr>
            </a:lvl4pPr>
            <a:lvl5pPr marL="2286000" lvl="4" indent="-228600" algn="l">
              <a:lnSpc>
                <a:spcPct val="90000"/>
              </a:lnSpc>
              <a:spcBef>
                <a:spcPts val="400"/>
              </a:spcBef>
              <a:spcAft>
                <a:spcPts val="0"/>
              </a:spcAft>
              <a:buClr>
                <a:schemeClr val="dk1"/>
              </a:buClr>
              <a:buSzPts val="1500"/>
              <a:buNone/>
              <a:defRPr sz="15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5"/>
        <p:cNvGrpSpPr/>
        <p:nvPr/>
      </p:nvGrpSpPr>
      <p:grpSpPr>
        <a:xfrm>
          <a:off x="0" y="0"/>
          <a:ext cx="0" cy="0"/>
          <a:chOff x="0" y="0"/>
          <a:chExt cx="0" cy="0"/>
        </a:xfrm>
      </p:grpSpPr>
      <p:sp>
        <p:nvSpPr>
          <p:cNvPr id="186" name="Google Shape;186;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7"/>
          <p:cNvSpPr txBox="1">
            <a:spLocks noGrp="1"/>
          </p:cNvSpPr>
          <p:nvPr>
            <p:ph type="body" idx="1"/>
          </p:nvPr>
        </p:nvSpPr>
        <p:spPr>
          <a:xfrm>
            <a:off x="685799" y="2567214"/>
            <a:ext cx="548640" cy="342900"/>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rgbClr val="595959"/>
              </a:buClr>
              <a:buSzPts val="1100"/>
              <a:buNone/>
              <a:defRPr sz="1100" b="1">
                <a:solidFill>
                  <a:srgbClr val="59595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17"/>
          <p:cNvSpPr txBox="1">
            <a:spLocks noGrp="1"/>
          </p:cNvSpPr>
          <p:nvPr>
            <p:ph type="body" idx="2"/>
          </p:nvPr>
        </p:nvSpPr>
        <p:spPr>
          <a:xfrm>
            <a:off x="147447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17"/>
          <p:cNvSpPr txBox="1">
            <a:spLocks noGrp="1"/>
          </p:cNvSpPr>
          <p:nvPr>
            <p:ph type="body" idx="3"/>
          </p:nvPr>
        </p:nvSpPr>
        <p:spPr>
          <a:xfrm>
            <a:off x="206541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p17"/>
          <p:cNvSpPr txBox="1">
            <a:spLocks noGrp="1"/>
          </p:cNvSpPr>
          <p:nvPr>
            <p:ph type="body" idx="4"/>
          </p:nvPr>
        </p:nvSpPr>
        <p:spPr>
          <a:xfrm>
            <a:off x="265635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17"/>
          <p:cNvSpPr txBox="1">
            <a:spLocks noGrp="1"/>
          </p:cNvSpPr>
          <p:nvPr>
            <p:ph type="body" idx="5"/>
          </p:nvPr>
        </p:nvSpPr>
        <p:spPr>
          <a:xfrm>
            <a:off x="324729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p17"/>
          <p:cNvSpPr txBox="1">
            <a:spLocks noGrp="1"/>
          </p:cNvSpPr>
          <p:nvPr>
            <p:ph type="body" idx="6"/>
          </p:nvPr>
        </p:nvSpPr>
        <p:spPr>
          <a:xfrm>
            <a:off x="685800" y="3168171"/>
            <a:ext cx="548640" cy="342900"/>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rgbClr val="595959"/>
              </a:buClr>
              <a:buSzPts val="1100"/>
              <a:buNone/>
              <a:defRPr sz="1100" b="1">
                <a:solidFill>
                  <a:srgbClr val="59595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17"/>
          <p:cNvSpPr txBox="1">
            <a:spLocks noGrp="1"/>
          </p:cNvSpPr>
          <p:nvPr>
            <p:ph type="body" idx="7"/>
          </p:nvPr>
        </p:nvSpPr>
        <p:spPr>
          <a:xfrm>
            <a:off x="383823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17"/>
          <p:cNvSpPr txBox="1">
            <a:spLocks noGrp="1"/>
          </p:cNvSpPr>
          <p:nvPr>
            <p:ph type="body" idx="8"/>
          </p:nvPr>
        </p:nvSpPr>
        <p:spPr>
          <a:xfrm>
            <a:off x="442917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17"/>
          <p:cNvSpPr txBox="1">
            <a:spLocks noGrp="1"/>
          </p:cNvSpPr>
          <p:nvPr>
            <p:ph type="body" idx="9"/>
          </p:nvPr>
        </p:nvSpPr>
        <p:spPr>
          <a:xfrm>
            <a:off x="502011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p17"/>
          <p:cNvSpPr txBox="1">
            <a:spLocks noGrp="1"/>
          </p:cNvSpPr>
          <p:nvPr>
            <p:ph type="body" idx="13"/>
          </p:nvPr>
        </p:nvSpPr>
        <p:spPr>
          <a:xfrm>
            <a:off x="679293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17"/>
          <p:cNvSpPr txBox="1">
            <a:spLocks noGrp="1"/>
          </p:cNvSpPr>
          <p:nvPr>
            <p:ph type="body" idx="14"/>
          </p:nvPr>
        </p:nvSpPr>
        <p:spPr>
          <a:xfrm>
            <a:off x="561105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0" name="Google Shape;200;p17"/>
          <p:cNvSpPr txBox="1">
            <a:spLocks noGrp="1"/>
          </p:cNvSpPr>
          <p:nvPr>
            <p:ph type="body" idx="15"/>
          </p:nvPr>
        </p:nvSpPr>
        <p:spPr>
          <a:xfrm>
            <a:off x="620199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17"/>
          <p:cNvSpPr txBox="1">
            <a:spLocks noGrp="1"/>
          </p:cNvSpPr>
          <p:nvPr>
            <p:ph type="body" idx="16"/>
          </p:nvPr>
        </p:nvSpPr>
        <p:spPr>
          <a:xfrm>
            <a:off x="7383870"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17"/>
          <p:cNvSpPr txBox="1">
            <a:spLocks noGrp="1"/>
          </p:cNvSpPr>
          <p:nvPr>
            <p:ph type="body" idx="17"/>
          </p:nvPr>
        </p:nvSpPr>
        <p:spPr>
          <a:xfrm>
            <a:off x="7974814" y="2677794"/>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17"/>
          <p:cNvSpPr txBox="1">
            <a:spLocks noGrp="1"/>
          </p:cNvSpPr>
          <p:nvPr>
            <p:ph type="body" idx="18"/>
          </p:nvPr>
        </p:nvSpPr>
        <p:spPr>
          <a:xfrm>
            <a:off x="1477436"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17"/>
          <p:cNvSpPr txBox="1">
            <a:spLocks noGrp="1"/>
          </p:cNvSpPr>
          <p:nvPr>
            <p:ph type="body" idx="19"/>
          </p:nvPr>
        </p:nvSpPr>
        <p:spPr>
          <a:xfrm>
            <a:off x="2068202"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5" name="Google Shape;205;p17"/>
          <p:cNvSpPr txBox="1">
            <a:spLocks noGrp="1"/>
          </p:cNvSpPr>
          <p:nvPr>
            <p:ph type="body" idx="20"/>
          </p:nvPr>
        </p:nvSpPr>
        <p:spPr>
          <a:xfrm>
            <a:off x="2658967"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6" name="Google Shape;206;p17"/>
          <p:cNvSpPr txBox="1">
            <a:spLocks noGrp="1"/>
          </p:cNvSpPr>
          <p:nvPr>
            <p:ph type="body" idx="21"/>
          </p:nvPr>
        </p:nvSpPr>
        <p:spPr>
          <a:xfrm>
            <a:off x="3249732"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7" name="Google Shape;207;p17"/>
          <p:cNvSpPr txBox="1">
            <a:spLocks noGrp="1"/>
          </p:cNvSpPr>
          <p:nvPr>
            <p:ph type="body" idx="22"/>
          </p:nvPr>
        </p:nvSpPr>
        <p:spPr>
          <a:xfrm>
            <a:off x="3840497"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8" name="Google Shape;208;p17"/>
          <p:cNvSpPr txBox="1">
            <a:spLocks noGrp="1"/>
          </p:cNvSpPr>
          <p:nvPr>
            <p:ph type="body" idx="23"/>
          </p:nvPr>
        </p:nvSpPr>
        <p:spPr>
          <a:xfrm>
            <a:off x="4431263"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9" name="Google Shape;209;p17"/>
          <p:cNvSpPr txBox="1">
            <a:spLocks noGrp="1"/>
          </p:cNvSpPr>
          <p:nvPr>
            <p:ph type="body" idx="24"/>
          </p:nvPr>
        </p:nvSpPr>
        <p:spPr>
          <a:xfrm>
            <a:off x="5022028"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17"/>
          <p:cNvSpPr txBox="1">
            <a:spLocks noGrp="1"/>
          </p:cNvSpPr>
          <p:nvPr>
            <p:ph type="body" idx="25"/>
          </p:nvPr>
        </p:nvSpPr>
        <p:spPr>
          <a:xfrm>
            <a:off x="6794324"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17"/>
          <p:cNvSpPr txBox="1">
            <a:spLocks noGrp="1"/>
          </p:cNvSpPr>
          <p:nvPr>
            <p:ph type="body" idx="26"/>
          </p:nvPr>
        </p:nvSpPr>
        <p:spPr>
          <a:xfrm>
            <a:off x="5612793"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17"/>
          <p:cNvSpPr txBox="1">
            <a:spLocks noGrp="1"/>
          </p:cNvSpPr>
          <p:nvPr>
            <p:ph type="body" idx="27"/>
          </p:nvPr>
        </p:nvSpPr>
        <p:spPr>
          <a:xfrm>
            <a:off x="6203558"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p17"/>
          <p:cNvSpPr txBox="1">
            <a:spLocks noGrp="1"/>
          </p:cNvSpPr>
          <p:nvPr>
            <p:ph type="body" idx="28"/>
          </p:nvPr>
        </p:nvSpPr>
        <p:spPr>
          <a:xfrm>
            <a:off x="7385089"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4" name="Google Shape;214;p17"/>
          <p:cNvSpPr txBox="1">
            <a:spLocks noGrp="1"/>
          </p:cNvSpPr>
          <p:nvPr>
            <p:ph type="body" idx="29"/>
          </p:nvPr>
        </p:nvSpPr>
        <p:spPr>
          <a:xfrm>
            <a:off x="7975854" y="3268092"/>
            <a:ext cx="480060" cy="151332"/>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17"/>
          <p:cNvSpPr txBox="1">
            <a:spLocks noGrp="1"/>
          </p:cNvSpPr>
          <p:nvPr>
            <p:ph type="body" idx="30"/>
          </p:nvPr>
        </p:nvSpPr>
        <p:spPr>
          <a:xfrm>
            <a:off x="4020740" y="1541880"/>
            <a:ext cx="1371600" cy="522664"/>
          </a:xfrm>
          <a:prstGeom prst="rect">
            <a:avLst/>
          </a:prstGeom>
          <a:noFill/>
          <a:ln w="12700" cap="flat" cmpd="sng">
            <a:solidFill>
              <a:schemeClr val="accent3"/>
            </a:solidFill>
            <a:prstDash val="solid"/>
            <a:round/>
            <a:headEnd type="none" w="sm" len="sm"/>
            <a:tailEnd type="none" w="sm" len="sm"/>
          </a:ln>
        </p:spPr>
        <p:txBody>
          <a:bodyPr spcFirstLastPara="1" wrap="square" lIns="68575" tIns="27000" rIns="68575" bIns="34275" anchor="ctr" anchorCtr="1">
            <a:normAutofit/>
          </a:bodyPr>
          <a:lstStyle>
            <a:lvl1pPr marL="457200" lvl="0" indent="-228600" algn="ctr">
              <a:lnSpc>
                <a:spcPct val="100000"/>
              </a:lnSpc>
              <a:spcBef>
                <a:spcPts val="800"/>
              </a:spcBef>
              <a:spcAft>
                <a:spcPts val="0"/>
              </a:spcAft>
              <a:buClr>
                <a:srgbClr val="3F3F3F"/>
              </a:buClr>
              <a:buSzPts val="900"/>
              <a:buNone/>
              <a:defRPr sz="900">
                <a:solidFill>
                  <a:srgbClr val="3F3F3F"/>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6" name="Google Shape;216;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7" name="Google Shape;217;p17"/>
          <p:cNvSpPr/>
          <p:nvPr/>
        </p:nvSpPr>
        <p:spPr>
          <a:xfrm>
            <a:off x="697230" y="2957893"/>
            <a:ext cx="774954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8"/>
        <p:cNvGrpSpPr/>
        <p:nvPr/>
      </p:nvGrpSpPr>
      <p:grpSpPr>
        <a:xfrm>
          <a:off x="0" y="0"/>
          <a:ext cx="0" cy="0"/>
          <a:chOff x="0" y="0"/>
          <a:chExt cx="0" cy="0"/>
        </a:xfrm>
      </p:grpSpPr>
      <p:sp>
        <p:nvSpPr>
          <p:cNvPr id="219" name="Google Shape;219;p18"/>
          <p:cNvSpPr txBox="1">
            <a:spLocks noGrp="1"/>
          </p:cNvSpPr>
          <p:nvPr>
            <p:ph type="title"/>
          </p:nvPr>
        </p:nvSpPr>
        <p:spPr>
          <a:xfrm>
            <a:off x="630936" y="274320"/>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1" name="Google Shape;221;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am 4up">
  <p:cSld name="Team 4up">
    <p:spTree>
      <p:nvGrpSpPr>
        <p:cNvPr id="1" name="Shape 223"/>
        <p:cNvGrpSpPr/>
        <p:nvPr/>
      </p:nvGrpSpPr>
      <p:grpSpPr>
        <a:xfrm>
          <a:off x="0" y="0"/>
          <a:ext cx="0" cy="0"/>
          <a:chOff x="0" y="0"/>
          <a:chExt cx="0" cy="0"/>
        </a:xfrm>
      </p:grpSpPr>
      <p:sp>
        <p:nvSpPr>
          <p:cNvPr id="224" name="Google Shape;224;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5" name="Google Shape;225;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7" name="Google Shape;227;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8" name="Google Shape;228;p19"/>
          <p:cNvSpPr>
            <a:spLocks noGrp="1"/>
          </p:cNvSpPr>
          <p:nvPr>
            <p:ph type="pic" idx="2"/>
          </p:nvPr>
        </p:nvSpPr>
        <p:spPr>
          <a:xfrm>
            <a:off x="685800" y="1535907"/>
            <a:ext cx="1577340" cy="2185345"/>
          </a:xfrm>
          <a:prstGeom prst="rect">
            <a:avLst/>
          </a:prstGeom>
          <a:solidFill>
            <a:srgbClr val="C4FFFF"/>
          </a:solidFill>
          <a:ln>
            <a:noFill/>
          </a:ln>
        </p:spPr>
      </p:sp>
      <p:sp>
        <p:nvSpPr>
          <p:cNvPr id="229" name="Google Shape;229;p19"/>
          <p:cNvSpPr txBox="1">
            <a:spLocks noGrp="1"/>
          </p:cNvSpPr>
          <p:nvPr>
            <p:ph type="body" idx="1"/>
          </p:nvPr>
        </p:nvSpPr>
        <p:spPr>
          <a:xfrm>
            <a:off x="683514" y="3943350"/>
            <a:ext cx="1577340" cy="2057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0" name="Google Shape;230;p19"/>
          <p:cNvSpPr txBox="1">
            <a:spLocks noGrp="1"/>
          </p:cNvSpPr>
          <p:nvPr>
            <p:ph type="body" idx="3"/>
          </p:nvPr>
        </p:nvSpPr>
        <p:spPr>
          <a:xfrm>
            <a:off x="683514" y="4163377"/>
            <a:ext cx="157734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1" name="Google Shape;231;p19"/>
          <p:cNvSpPr>
            <a:spLocks noGrp="1"/>
          </p:cNvSpPr>
          <p:nvPr>
            <p:ph type="pic" idx="4"/>
          </p:nvPr>
        </p:nvSpPr>
        <p:spPr>
          <a:xfrm>
            <a:off x="2750820" y="1535906"/>
            <a:ext cx="1577340" cy="2263140"/>
          </a:xfrm>
          <a:prstGeom prst="rect">
            <a:avLst/>
          </a:prstGeom>
          <a:solidFill>
            <a:srgbClr val="C4FFFF"/>
          </a:solidFill>
          <a:ln>
            <a:noFill/>
          </a:ln>
        </p:spPr>
      </p:sp>
      <p:sp>
        <p:nvSpPr>
          <p:cNvPr id="232" name="Google Shape;232;p19"/>
          <p:cNvSpPr txBox="1">
            <a:spLocks noGrp="1"/>
          </p:cNvSpPr>
          <p:nvPr>
            <p:ph type="body" idx="5"/>
          </p:nvPr>
        </p:nvSpPr>
        <p:spPr>
          <a:xfrm>
            <a:off x="2750058" y="3943350"/>
            <a:ext cx="1577340" cy="2057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19"/>
          <p:cNvSpPr txBox="1">
            <a:spLocks noGrp="1"/>
          </p:cNvSpPr>
          <p:nvPr>
            <p:ph type="body" idx="6"/>
          </p:nvPr>
        </p:nvSpPr>
        <p:spPr>
          <a:xfrm>
            <a:off x="2750058" y="4163377"/>
            <a:ext cx="157734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19"/>
          <p:cNvSpPr>
            <a:spLocks noGrp="1"/>
          </p:cNvSpPr>
          <p:nvPr>
            <p:ph type="pic" idx="7"/>
          </p:nvPr>
        </p:nvSpPr>
        <p:spPr>
          <a:xfrm>
            <a:off x="4815840" y="1535906"/>
            <a:ext cx="1577340" cy="2263140"/>
          </a:xfrm>
          <a:prstGeom prst="rect">
            <a:avLst/>
          </a:prstGeom>
          <a:solidFill>
            <a:srgbClr val="C4FFFF"/>
          </a:solidFill>
          <a:ln>
            <a:noFill/>
          </a:ln>
        </p:spPr>
      </p:sp>
      <p:sp>
        <p:nvSpPr>
          <p:cNvPr id="235" name="Google Shape;235;p19"/>
          <p:cNvSpPr txBox="1">
            <a:spLocks noGrp="1"/>
          </p:cNvSpPr>
          <p:nvPr>
            <p:ph type="body" idx="8"/>
          </p:nvPr>
        </p:nvSpPr>
        <p:spPr>
          <a:xfrm>
            <a:off x="4814316" y="3943350"/>
            <a:ext cx="1577340" cy="2057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6" name="Google Shape;236;p19"/>
          <p:cNvSpPr txBox="1">
            <a:spLocks noGrp="1"/>
          </p:cNvSpPr>
          <p:nvPr>
            <p:ph type="body" idx="9"/>
          </p:nvPr>
        </p:nvSpPr>
        <p:spPr>
          <a:xfrm>
            <a:off x="4814316" y="4163377"/>
            <a:ext cx="157734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19"/>
          <p:cNvSpPr>
            <a:spLocks noGrp="1"/>
          </p:cNvSpPr>
          <p:nvPr>
            <p:ph type="pic" idx="13"/>
          </p:nvPr>
        </p:nvSpPr>
        <p:spPr>
          <a:xfrm>
            <a:off x="6880860" y="1535906"/>
            <a:ext cx="1577340" cy="2263140"/>
          </a:xfrm>
          <a:prstGeom prst="rect">
            <a:avLst/>
          </a:prstGeom>
          <a:solidFill>
            <a:srgbClr val="C4FFFF"/>
          </a:solidFill>
          <a:ln>
            <a:noFill/>
          </a:ln>
        </p:spPr>
      </p:sp>
      <p:sp>
        <p:nvSpPr>
          <p:cNvPr id="238" name="Google Shape;238;p19"/>
          <p:cNvSpPr txBox="1">
            <a:spLocks noGrp="1"/>
          </p:cNvSpPr>
          <p:nvPr>
            <p:ph type="body" idx="14"/>
          </p:nvPr>
        </p:nvSpPr>
        <p:spPr>
          <a:xfrm>
            <a:off x="6878574" y="3943350"/>
            <a:ext cx="1577340" cy="2057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9" name="Google Shape;239;p19"/>
          <p:cNvSpPr txBox="1">
            <a:spLocks noGrp="1"/>
          </p:cNvSpPr>
          <p:nvPr>
            <p:ph type="body" idx="15"/>
          </p:nvPr>
        </p:nvSpPr>
        <p:spPr>
          <a:xfrm>
            <a:off x="6878574" y="4163377"/>
            <a:ext cx="157734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0" name="Google Shape;240;p19"/>
          <p:cNvSpPr/>
          <p:nvPr/>
        </p:nvSpPr>
        <p:spPr>
          <a:xfrm>
            <a:off x="685800" y="3721251"/>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19"/>
          <p:cNvSpPr/>
          <p:nvPr/>
        </p:nvSpPr>
        <p:spPr>
          <a:xfrm>
            <a:off x="2750058" y="3718875"/>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p19"/>
          <p:cNvSpPr/>
          <p:nvPr/>
        </p:nvSpPr>
        <p:spPr>
          <a:xfrm>
            <a:off x="4814044" y="3718875"/>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19"/>
          <p:cNvSpPr/>
          <p:nvPr/>
        </p:nvSpPr>
        <p:spPr>
          <a:xfrm>
            <a:off x="6882561" y="3718875"/>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am 8up">
  <p:cSld name="Team 8up">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6" name="Google Shape;24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7" name="Google Shape;24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8" name="Google Shape;24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9" name="Google Shape;249;p20"/>
          <p:cNvSpPr>
            <a:spLocks noGrp="1"/>
          </p:cNvSpPr>
          <p:nvPr>
            <p:ph type="pic" idx="2"/>
          </p:nvPr>
        </p:nvSpPr>
        <p:spPr>
          <a:xfrm>
            <a:off x="685800" y="1535906"/>
            <a:ext cx="1577340" cy="1028700"/>
          </a:xfrm>
          <a:prstGeom prst="rect">
            <a:avLst/>
          </a:prstGeom>
          <a:solidFill>
            <a:srgbClr val="C4FFFF"/>
          </a:solidFill>
          <a:ln>
            <a:noFill/>
          </a:ln>
        </p:spPr>
      </p:sp>
      <p:sp>
        <p:nvSpPr>
          <p:cNvPr id="250" name="Google Shape;250;p20"/>
          <p:cNvSpPr txBox="1">
            <a:spLocks noGrp="1"/>
          </p:cNvSpPr>
          <p:nvPr>
            <p:ph type="body" idx="1"/>
          </p:nvPr>
        </p:nvSpPr>
        <p:spPr>
          <a:xfrm>
            <a:off x="683514" y="2643489"/>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20"/>
          <p:cNvSpPr txBox="1">
            <a:spLocks noGrp="1"/>
          </p:cNvSpPr>
          <p:nvPr>
            <p:ph type="body" idx="3"/>
          </p:nvPr>
        </p:nvSpPr>
        <p:spPr>
          <a:xfrm>
            <a:off x="683514" y="283067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2" name="Google Shape;252;p20"/>
          <p:cNvSpPr>
            <a:spLocks noGrp="1"/>
          </p:cNvSpPr>
          <p:nvPr>
            <p:ph type="pic" idx="4"/>
          </p:nvPr>
        </p:nvSpPr>
        <p:spPr>
          <a:xfrm>
            <a:off x="2750820" y="1535906"/>
            <a:ext cx="1577340" cy="1028700"/>
          </a:xfrm>
          <a:prstGeom prst="rect">
            <a:avLst/>
          </a:prstGeom>
          <a:solidFill>
            <a:srgbClr val="C4FFFF"/>
          </a:solidFill>
          <a:ln>
            <a:noFill/>
          </a:ln>
        </p:spPr>
      </p:sp>
      <p:sp>
        <p:nvSpPr>
          <p:cNvPr id="253" name="Google Shape;253;p20"/>
          <p:cNvSpPr txBox="1">
            <a:spLocks noGrp="1"/>
          </p:cNvSpPr>
          <p:nvPr>
            <p:ph type="body" idx="5"/>
          </p:nvPr>
        </p:nvSpPr>
        <p:spPr>
          <a:xfrm>
            <a:off x="2750058" y="2643489"/>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4" name="Google Shape;254;p20"/>
          <p:cNvSpPr txBox="1">
            <a:spLocks noGrp="1"/>
          </p:cNvSpPr>
          <p:nvPr>
            <p:ph type="body" idx="6"/>
          </p:nvPr>
        </p:nvSpPr>
        <p:spPr>
          <a:xfrm>
            <a:off x="2750058" y="283067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20"/>
          <p:cNvSpPr>
            <a:spLocks noGrp="1"/>
          </p:cNvSpPr>
          <p:nvPr>
            <p:ph type="pic" idx="7"/>
          </p:nvPr>
        </p:nvSpPr>
        <p:spPr>
          <a:xfrm>
            <a:off x="4815840" y="1535906"/>
            <a:ext cx="1577340" cy="1028700"/>
          </a:xfrm>
          <a:prstGeom prst="rect">
            <a:avLst/>
          </a:prstGeom>
          <a:solidFill>
            <a:srgbClr val="C4FFFF"/>
          </a:solidFill>
          <a:ln>
            <a:noFill/>
          </a:ln>
        </p:spPr>
      </p:sp>
      <p:sp>
        <p:nvSpPr>
          <p:cNvPr id="256" name="Google Shape;256;p20"/>
          <p:cNvSpPr txBox="1">
            <a:spLocks noGrp="1"/>
          </p:cNvSpPr>
          <p:nvPr>
            <p:ph type="body" idx="8"/>
          </p:nvPr>
        </p:nvSpPr>
        <p:spPr>
          <a:xfrm>
            <a:off x="4814316" y="2643489"/>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7" name="Google Shape;257;p20"/>
          <p:cNvSpPr txBox="1">
            <a:spLocks noGrp="1"/>
          </p:cNvSpPr>
          <p:nvPr>
            <p:ph type="body" idx="9"/>
          </p:nvPr>
        </p:nvSpPr>
        <p:spPr>
          <a:xfrm>
            <a:off x="4814316" y="283067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20"/>
          <p:cNvSpPr>
            <a:spLocks noGrp="1"/>
          </p:cNvSpPr>
          <p:nvPr>
            <p:ph type="pic" idx="13"/>
          </p:nvPr>
        </p:nvSpPr>
        <p:spPr>
          <a:xfrm>
            <a:off x="6880860" y="1535906"/>
            <a:ext cx="1577340" cy="1028700"/>
          </a:xfrm>
          <a:prstGeom prst="rect">
            <a:avLst/>
          </a:prstGeom>
          <a:solidFill>
            <a:srgbClr val="C4FFFF"/>
          </a:solidFill>
          <a:ln>
            <a:noFill/>
          </a:ln>
        </p:spPr>
      </p:sp>
      <p:sp>
        <p:nvSpPr>
          <p:cNvPr id="259" name="Google Shape;259;p20"/>
          <p:cNvSpPr txBox="1">
            <a:spLocks noGrp="1"/>
          </p:cNvSpPr>
          <p:nvPr>
            <p:ph type="body" idx="14"/>
          </p:nvPr>
        </p:nvSpPr>
        <p:spPr>
          <a:xfrm>
            <a:off x="6878574" y="2643489"/>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0" name="Google Shape;260;p20"/>
          <p:cNvSpPr txBox="1">
            <a:spLocks noGrp="1"/>
          </p:cNvSpPr>
          <p:nvPr>
            <p:ph type="body" idx="15"/>
          </p:nvPr>
        </p:nvSpPr>
        <p:spPr>
          <a:xfrm>
            <a:off x="6878574" y="283067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1" name="Google Shape;261;p20"/>
          <p:cNvSpPr>
            <a:spLocks noGrp="1"/>
          </p:cNvSpPr>
          <p:nvPr>
            <p:ph type="pic" idx="16"/>
          </p:nvPr>
        </p:nvSpPr>
        <p:spPr>
          <a:xfrm>
            <a:off x="688086" y="3196002"/>
            <a:ext cx="1577340" cy="1028700"/>
          </a:xfrm>
          <a:prstGeom prst="rect">
            <a:avLst/>
          </a:prstGeom>
          <a:solidFill>
            <a:srgbClr val="C4FFFF"/>
          </a:solidFill>
          <a:ln>
            <a:noFill/>
          </a:ln>
        </p:spPr>
      </p:sp>
      <p:sp>
        <p:nvSpPr>
          <p:cNvPr id="262" name="Google Shape;262;p20"/>
          <p:cNvSpPr txBox="1">
            <a:spLocks noGrp="1"/>
          </p:cNvSpPr>
          <p:nvPr>
            <p:ph type="body" idx="17"/>
          </p:nvPr>
        </p:nvSpPr>
        <p:spPr>
          <a:xfrm>
            <a:off x="685800" y="430358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3" name="Google Shape;263;p20"/>
          <p:cNvSpPr txBox="1">
            <a:spLocks noGrp="1"/>
          </p:cNvSpPr>
          <p:nvPr>
            <p:ph type="body" idx="18"/>
          </p:nvPr>
        </p:nvSpPr>
        <p:spPr>
          <a:xfrm>
            <a:off x="685800" y="4501007"/>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4" name="Google Shape;264;p20"/>
          <p:cNvSpPr>
            <a:spLocks noGrp="1"/>
          </p:cNvSpPr>
          <p:nvPr>
            <p:ph type="pic" idx="19"/>
          </p:nvPr>
        </p:nvSpPr>
        <p:spPr>
          <a:xfrm>
            <a:off x="2753106" y="3196002"/>
            <a:ext cx="1577340" cy="1028700"/>
          </a:xfrm>
          <a:prstGeom prst="rect">
            <a:avLst/>
          </a:prstGeom>
          <a:solidFill>
            <a:srgbClr val="C4FFFF"/>
          </a:solidFill>
          <a:ln>
            <a:noFill/>
          </a:ln>
        </p:spPr>
      </p:sp>
      <p:sp>
        <p:nvSpPr>
          <p:cNvPr id="265" name="Google Shape;265;p20"/>
          <p:cNvSpPr txBox="1">
            <a:spLocks noGrp="1"/>
          </p:cNvSpPr>
          <p:nvPr>
            <p:ph type="body" idx="20"/>
          </p:nvPr>
        </p:nvSpPr>
        <p:spPr>
          <a:xfrm>
            <a:off x="2752344" y="430358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20"/>
          <p:cNvSpPr txBox="1">
            <a:spLocks noGrp="1"/>
          </p:cNvSpPr>
          <p:nvPr>
            <p:ph type="body" idx="21"/>
          </p:nvPr>
        </p:nvSpPr>
        <p:spPr>
          <a:xfrm>
            <a:off x="2752344" y="4501007"/>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7" name="Google Shape;267;p20"/>
          <p:cNvSpPr>
            <a:spLocks noGrp="1"/>
          </p:cNvSpPr>
          <p:nvPr>
            <p:ph type="pic" idx="22"/>
          </p:nvPr>
        </p:nvSpPr>
        <p:spPr>
          <a:xfrm>
            <a:off x="4818126" y="3196002"/>
            <a:ext cx="1577340" cy="1028700"/>
          </a:xfrm>
          <a:prstGeom prst="rect">
            <a:avLst/>
          </a:prstGeom>
          <a:solidFill>
            <a:srgbClr val="C4FFFF"/>
          </a:solidFill>
          <a:ln>
            <a:noFill/>
          </a:ln>
        </p:spPr>
      </p:sp>
      <p:sp>
        <p:nvSpPr>
          <p:cNvPr id="268" name="Google Shape;268;p20"/>
          <p:cNvSpPr txBox="1">
            <a:spLocks noGrp="1"/>
          </p:cNvSpPr>
          <p:nvPr>
            <p:ph type="body" idx="23"/>
          </p:nvPr>
        </p:nvSpPr>
        <p:spPr>
          <a:xfrm>
            <a:off x="4816602" y="430358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9" name="Google Shape;269;p20"/>
          <p:cNvSpPr txBox="1">
            <a:spLocks noGrp="1"/>
          </p:cNvSpPr>
          <p:nvPr>
            <p:ph type="body" idx="24"/>
          </p:nvPr>
        </p:nvSpPr>
        <p:spPr>
          <a:xfrm>
            <a:off x="4816602" y="4501007"/>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0" name="Google Shape;270;p20"/>
          <p:cNvSpPr>
            <a:spLocks noGrp="1"/>
          </p:cNvSpPr>
          <p:nvPr>
            <p:ph type="pic" idx="25"/>
          </p:nvPr>
        </p:nvSpPr>
        <p:spPr>
          <a:xfrm>
            <a:off x="6883146" y="3196002"/>
            <a:ext cx="1577340" cy="1028700"/>
          </a:xfrm>
          <a:prstGeom prst="rect">
            <a:avLst/>
          </a:prstGeom>
          <a:solidFill>
            <a:srgbClr val="C4FFFF"/>
          </a:solidFill>
          <a:ln>
            <a:noFill/>
          </a:ln>
        </p:spPr>
      </p:sp>
      <p:sp>
        <p:nvSpPr>
          <p:cNvPr id="271" name="Google Shape;271;p20"/>
          <p:cNvSpPr txBox="1">
            <a:spLocks noGrp="1"/>
          </p:cNvSpPr>
          <p:nvPr>
            <p:ph type="body" idx="26"/>
          </p:nvPr>
        </p:nvSpPr>
        <p:spPr>
          <a:xfrm>
            <a:off x="6880860" y="4303585"/>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20"/>
          <p:cNvSpPr txBox="1">
            <a:spLocks noGrp="1"/>
          </p:cNvSpPr>
          <p:nvPr>
            <p:ph type="body" idx="27"/>
          </p:nvPr>
        </p:nvSpPr>
        <p:spPr>
          <a:xfrm>
            <a:off x="6880860" y="4501007"/>
            <a:ext cx="1577340" cy="17145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F7F7F"/>
              </a:buClr>
              <a:buSzPts val="900"/>
              <a:buNone/>
              <a:defRPr sz="900">
                <a:solidFill>
                  <a:srgbClr val="7F7F7F"/>
                </a:solidFill>
              </a:defRPr>
            </a:lvl1pPr>
            <a:lvl2pPr marL="914400" lvl="1" indent="-228600" algn="l">
              <a:lnSpc>
                <a:spcPct val="90000"/>
              </a:lnSpc>
              <a:spcBef>
                <a:spcPts val="400"/>
              </a:spcBef>
              <a:spcAft>
                <a:spcPts val="0"/>
              </a:spcAft>
              <a:buClr>
                <a:srgbClr val="7F7F7F"/>
              </a:buClr>
              <a:buSzPts val="900"/>
              <a:buNone/>
              <a:defRPr sz="900">
                <a:solidFill>
                  <a:srgbClr val="7F7F7F"/>
                </a:solidFill>
              </a:defRPr>
            </a:lvl2pPr>
            <a:lvl3pPr marL="1371600" lvl="2" indent="-228600" algn="l">
              <a:lnSpc>
                <a:spcPct val="90000"/>
              </a:lnSpc>
              <a:spcBef>
                <a:spcPts val="400"/>
              </a:spcBef>
              <a:spcAft>
                <a:spcPts val="0"/>
              </a:spcAft>
              <a:buClr>
                <a:srgbClr val="7F7F7F"/>
              </a:buClr>
              <a:buSzPts val="900"/>
              <a:buNone/>
              <a:defRPr sz="900">
                <a:solidFill>
                  <a:srgbClr val="7F7F7F"/>
                </a:solidFill>
              </a:defRPr>
            </a:lvl3pPr>
            <a:lvl4pPr marL="1828800" lvl="3" indent="-228600" algn="l">
              <a:lnSpc>
                <a:spcPct val="90000"/>
              </a:lnSpc>
              <a:spcBef>
                <a:spcPts val="400"/>
              </a:spcBef>
              <a:spcAft>
                <a:spcPts val="0"/>
              </a:spcAft>
              <a:buClr>
                <a:srgbClr val="7F7F7F"/>
              </a:buClr>
              <a:buSzPts val="900"/>
              <a:buNone/>
              <a:defRPr sz="900">
                <a:solidFill>
                  <a:srgbClr val="7F7F7F"/>
                </a:solidFill>
              </a:defRPr>
            </a:lvl4pPr>
            <a:lvl5pPr marL="2286000" lvl="4" indent="-228600" algn="l">
              <a:lnSpc>
                <a:spcPct val="90000"/>
              </a:lnSpc>
              <a:spcBef>
                <a:spcPts val="400"/>
              </a:spcBef>
              <a:spcAft>
                <a:spcPts val="0"/>
              </a:spcAft>
              <a:buClr>
                <a:srgbClr val="7F7F7F"/>
              </a:buClr>
              <a:buSzPts val="900"/>
              <a:buNone/>
              <a:defRPr sz="900">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3" name="Google Shape;273;p20"/>
          <p:cNvSpPr/>
          <p:nvPr/>
        </p:nvSpPr>
        <p:spPr>
          <a:xfrm>
            <a:off x="685907" y="2484089"/>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4" name="Google Shape;274;p20"/>
          <p:cNvSpPr/>
          <p:nvPr/>
        </p:nvSpPr>
        <p:spPr>
          <a:xfrm>
            <a:off x="2750492" y="2485566"/>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 name="Google Shape;275;p20"/>
          <p:cNvSpPr/>
          <p:nvPr/>
        </p:nvSpPr>
        <p:spPr>
          <a:xfrm>
            <a:off x="4814150" y="2485566"/>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0"/>
          <p:cNvSpPr/>
          <p:nvPr/>
        </p:nvSpPr>
        <p:spPr>
          <a:xfrm>
            <a:off x="6879770" y="2485566"/>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7" name="Google Shape;277;p20"/>
          <p:cNvSpPr/>
          <p:nvPr/>
        </p:nvSpPr>
        <p:spPr>
          <a:xfrm>
            <a:off x="688554" y="4153022"/>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 name="Google Shape;278;p20"/>
          <p:cNvSpPr/>
          <p:nvPr/>
        </p:nvSpPr>
        <p:spPr>
          <a:xfrm>
            <a:off x="2752812" y="4154498"/>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0"/>
          <p:cNvSpPr/>
          <p:nvPr/>
        </p:nvSpPr>
        <p:spPr>
          <a:xfrm>
            <a:off x="4814299" y="4154498"/>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0"/>
          <p:cNvSpPr/>
          <p:nvPr/>
        </p:nvSpPr>
        <p:spPr>
          <a:xfrm>
            <a:off x="6878574" y="4154498"/>
            <a:ext cx="1577340" cy="82296"/>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blem">
  <p:cSld name="Problem">
    <p:spTree>
      <p:nvGrpSpPr>
        <p:cNvPr id="1" name="Shape 16"/>
        <p:cNvGrpSpPr/>
        <p:nvPr/>
      </p:nvGrpSpPr>
      <p:grpSpPr>
        <a:xfrm>
          <a:off x="0" y="0"/>
          <a:ext cx="0" cy="0"/>
          <a:chOff x="0" y="0"/>
          <a:chExt cx="0" cy="0"/>
        </a:xfrm>
      </p:grpSpPr>
      <p:sp>
        <p:nvSpPr>
          <p:cNvPr id="17" name="Google Shape;17;p3"/>
          <p:cNvSpPr>
            <a:spLocks noGrp="1"/>
          </p:cNvSpPr>
          <p:nvPr>
            <p:ph type="pic" idx="2"/>
          </p:nvPr>
        </p:nvSpPr>
        <p:spPr>
          <a:xfrm>
            <a:off x="1143" y="0"/>
            <a:ext cx="9141714" cy="5143500"/>
          </a:xfrm>
          <a:prstGeom prst="rect">
            <a:avLst/>
          </a:prstGeom>
          <a:solidFill>
            <a:srgbClr val="C4FFFF"/>
          </a:solidFill>
          <a:ln>
            <a:noFill/>
          </a:ln>
        </p:spPr>
      </p:sp>
      <p:sp>
        <p:nvSpPr>
          <p:cNvPr id="18" name="Google Shape;18;p3"/>
          <p:cNvSpPr txBox="1">
            <a:spLocks noGrp="1"/>
          </p:cNvSpPr>
          <p:nvPr>
            <p:ph type="body" idx="1"/>
          </p:nvPr>
        </p:nvSpPr>
        <p:spPr>
          <a:xfrm>
            <a:off x="0" y="1098947"/>
            <a:ext cx="7519988" cy="3565921"/>
          </a:xfrm>
          <a:prstGeom prst="rect">
            <a:avLst/>
          </a:prstGeom>
          <a:solidFill>
            <a:schemeClr val="lt1">
              <a:alpha val="92549"/>
            </a:schemeClr>
          </a:solidFill>
          <a:ln>
            <a:noFill/>
          </a:ln>
        </p:spPr>
        <p:txBody>
          <a:bodyPr spcFirstLastPara="1" wrap="square" lIns="754375" tIns="3771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 name="Google Shape;19;p3"/>
          <p:cNvSpPr txBox="1">
            <a:spLocks noGrp="1"/>
          </p:cNvSpPr>
          <p:nvPr>
            <p:ph type="title"/>
          </p:nvPr>
        </p:nvSpPr>
        <p:spPr>
          <a:xfrm>
            <a:off x="685800" y="273844"/>
            <a:ext cx="642185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3"/>
          <p:cNvSpPr txBox="1">
            <a:spLocks noGrp="1"/>
          </p:cNvSpPr>
          <p:nvPr>
            <p:ph type="body" idx="3"/>
          </p:nvPr>
        </p:nvSpPr>
        <p:spPr>
          <a:xfrm rot="-5400000">
            <a:off x="6130290" y="1868805"/>
            <a:ext cx="5143500" cy="13030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0"/>
              </a:spcBef>
              <a:spcAft>
                <a:spcPts val="0"/>
              </a:spcAft>
              <a:buClr>
                <a:srgbClr val="F2F2F2"/>
              </a:buClr>
              <a:buSzPts val="9800"/>
              <a:buNone/>
              <a:defRPr sz="9800" cap="none">
                <a:solidFill>
                  <a:srgbClr val="F2F2F2"/>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 name="Google Shape;23;p3"/>
          <p:cNvSpPr/>
          <p:nvPr/>
        </p:nvSpPr>
        <p:spPr>
          <a:xfrm>
            <a:off x="7519926" y="1098709"/>
            <a:ext cx="171450" cy="3566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4;p3"/>
          <p:cNvSpPr txBox="1">
            <a:spLocks noGrp="1"/>
          </p:cNvSpPr>
          <p:nvPr>
            <p:ph type="body" idx="4"/>
          </p:nvPr>
        </p:nvSpPr>
        <p:spPr>
          <a:xfrm>
            <a:off x="685705" y="1681752"/>
            <a:ext cx="2914650" cy="6858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 name="Google Shape;25;p3"/>
          <p:cNvSpPr txBox="1">
            <a:spLocks noGrp="1"/>
          </p:cNvSpPr>
          <p:nvPr>
            <p:ph type="body" idx="5"/>
          </p:nvPr>
        </p:nvSpPr>
        <p:spPr>
          <a:xfrm>
            <a:off x="685894" y="2414016"/>
            <a:ext cx="291465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 name="Google Shape;26;p3"/>
          <p:cNvSpPr txBox="1">
            <a:spLocks noGrp="1"/>
          </p:cNvSpPr>
          <p:nvPr>
            <p:ph type="body" idx="6"/>
          </p:nvPr>
        </p:nvSpPr>
        <p:spPr>
          <a:xfrm>
            <a:off x="685799" y="2659475"/>
            <a:ext cx="2914650" cy="6858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 name="Google Shape;27;p3"/>
          <p:cNvSpPr txBox="1">
            <a:spLocks noGrp="1"/>
          </p:cNvSpPr>
          <p:nvPr>
            <p:ph type="body" idx="7"/>
          </p:nvPr>
        </p:nvSpPr>
        <p:spPr>
          <a:xfrm>
            <a:off x="4193101" y="1437085"/>
            <a:ext cx="291465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 name="Google Shape;28;p3"/>
          <p:cNvSpPr txBox="1">
            <a:spLocks noGrp="1"/>
          </p:cNvSpPr>
          <p:nvPr>
            <p:ph type="body" idx="8"/>
          </p:nvPr>
        </p:nvSpPr>
        <p:spPr>
          <a:xfrm>
            <a:off x="4193006" y="1681752"/>
            <a:ext cx="2914650" cy="6858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 name="Google Shape;29;p3"/>
          <p:cNvSpPr txBox="1">
            <a:spLocks noGrp="1"/>
          </p:cNvSpPr>
          <p:nvPr>
            <p:ph type="body" idx="9"/>
          </p:nvPr>
        </p:nvSpPr>
        <p:spPr>
          <a:xfrm>
            <a:off x="4193101" y="2414016"/>
            <a:ext cx="291465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 name="Google Shape;30;p3"/>
          <p:cNvSpPr txBox="1">
            <a:spLocks noGrp="1"/>
          </p:cNvSpPr>
          <p:nvPr>
            <p:ph type="body" idx="13"/>
          </p:nvPr>
        </p:nvSpPr>
        <p:spPr>
          <a:xfrm>
            <a:off x="4193006" y="2659475"/>
            <a:ext cx="2914650" cy="6858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3"/>
          <p:cNvSpPr txBox="1">
            <a:spLocks noGrp="1"/>
          </p:cNvSpPr>
          <p:nvPr>
            <p:ph type="body" idx="14"/>
          </p:nvPr>
        </p:nvSpPr>
        <p:spPr>
          <a:xfrm>
            <a:off x="685894" y="3531870"/>
            <a:ext cx="291465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3"/>
          <p:cNvSpPr txBox="1">
            <a:spLocks noGrp="1"/>
          </p:cNvSpPr>
          <p:nvPr>
            <p:ph type="body" idx="15"/>
          </p:nvPr>
        </p:nvSpPr>
        <p:spPr>
          <a:xfrm>
            <a:off x="685799" y="3777329"/>
            <a:ext cx="2914650" cy="553203"/>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unding">
  <p:cSld name="Funding">
    <p:spTree>
      <p:nvGrpSpPr>
        <p:cNvPr id="1" name="Shape 281"/>
        <p:cNvGrpSpPr/>
        <p:nvPr/>
      </p:nvGrpSpPr>
      <p:grpSpPr>
        <a:xfrm>
          <a:off x="0" y="0"/>
          <a:ext cx="0" cy="0"/>
          <a:chOff x="0" y="0"/>
          <a:chExt cx="0" cy="0"/>
        </a:xfrm>
      </p:grpSpPr>
      <p:sp>
        <p:nvSpPr>
          <p:cNvPr id="282" name="Google Shape;282;p21"/>
          <p:cNvSpPr txBox="1">
            <a:spLocks noGrp="1"/>
          </p:cNvSpPr>
          <p:nvPr>
            <p:ph type="title"/>
          </p:nvPr>
        </p:nvSpPr>
        <p:spPr>
          <a:xfrm>
            <a:off x="630935" y="274320"/>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3" name="Google Shape;28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4" name="Google Shape;28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5" name="Google Shape;28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86" name="Google Shape;286;p21"/>
          <p:cNvSpPr txBox="1">
            <a:spLocks noGrp="1"/>
          </p:cNvSpPr>
          <p:nvPr>
            <p:ph type="body" idx="1"/>
          </p:nvPr>
        </p:nvSpPr>
        <p:spPr>
          <a:xfrm>
            <a:off x="685800" y="3250450"/>
            <a:ext cx="1714500" cy="41148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1"/>
              </a:buClr>
              <a:buSzPts val="1400"/>
              <a:buNone/>
              <a:defRPr sz="1400">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7" name="Google Shape;287;p21"/>
          <p:cNvSpPr txBox="1">
            <a:spLocks noGrp="1"/>
          </p:cNvSpPr>
          <p:nvPr>
            <p:ph type="body" idx="2"/>
          </p:nvPr>
        </p:nvSpPr>
        <p:spPr>
          <a:xfrm>
            <a:off x="685800" y="3926600"/>
            <a:ext cx="1714500" cy="548640"/>
          </a:xfrm>
          <a:prstGeom prst="rect">
            <a:avLst/>
          </a:prstGeom>
          <a:noFill/>
          <a:ln>
            <a:noFill/>
          </a:ln>
        </p:spPr>
        <p:txBody>
          <a:bodyPr spcFirstLastPara="1" wrap="square" lIns="68575" tIns="34275" rIns="68575" bIns="34275" anchor="t" anchorCtr="0">
            <a:noAutofit/>
          </a:bodyPr>
          <a:lstStyle>
            <a:lvl1pPr marL="457200" lvl="0" indent="-228600" algn="ctr">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21"/>
          <p:cNvSpPr txBox="1">
            <a:spLocks noGrp="1"/>
          </p:cNvSpPr>
          <p:nvPr>
            <p:ph type="body" idx="3"/>
          </p:nvPr>
        </p:nvSpPr>
        <p:spPr>
          <a:xfrm>
            <a:off x="685800" y="1503607"/>
            <a:ext cx="1714500" cy="16287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9" name="Google Shape;289;p21"/>
          <p:cNvSpPr txBox="1">
            <a:spLocks noGrp="1"/>
          </p:cNvSpPr>
          <p:nvPr>
            <p:ph type="body" idx="4"/>
          </p:nvPr>
        </p:nvSpPr>
        <p:spPr>
          <a:xfrm>
            <a:off x="2702052" y="3250450"/>
            <a:ext cx="1714500" cy="41148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1"/>
              </a:buClr>
              <a:buSzPts val="1400"/>
              <a:buNone/>
              <a:defRPr sz="1400">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21"/>
          <p:cNvSpPr txBox="1">
            <a:spLocks noGrp="1"/>
          </p:cNvSpPr>
          <p:nvPr>
            <p:ph type="body" idx="5"/>
          </p:nvPr>
        </p:nvSpPr>
        <p:spPr>
          <a:xfrm>
            <a:off x="2702052" y="3926600"/>
            <a:ext cx="1714500" cy="548640"/>
          </a:xfrm>
          <a:prstGeom prst="rect">
            <a:avLst/>
          </a:prstGeom>
          <a:noFill/>
          <a:ln>
            <a:noFill/>
          </a:ln>
        </p:spPr>
        <p:txBody>
          <a:bodyPr spcFirstLastPara="1" wrap="square" lIns="68575" tIns="34275" rIns="68575" bIns="34275" anchor="t" anchorCtr="0">
            <a:noAutofit/>
          </a:bodyPr>
          <a:lstStyle>
            <a:lvl1pPr marL="457200" lvl="0" indent="-228600" algn="ctr">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21"/>
          <p:cNvSpPr txBox="1">
            <a:spLocks noGrp="1"/>
          </p:cNvSpPr>
          <p:nvPr>
            <p:ph type="body" idx="6"/>
          </p:nvPr>
        </p:nvSpPr>
        <p:spPr>
          <a:xfrm>
            <a:off x="2702720" y="1503607"/>
            <a:ext cx="1714500" cy="16287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21"/>
          <p:cNvSpPr txBox="1">
            <a:spLocks noGrp="1"/>
          </p:cNvSpPr>
          <p:nvPr>
            <p:ph type="body" idx="7"/>
          </p:nvPr>
        </p:nvSpPr>
        <p:spPr>
          <a:xfrm>
            <a:off x="6736558" y="3250450"/>
            <a:ext cx="1714500" cy="41148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1"/>
              </a:buClr>
              <a:buSzPts val="1400"/>
              <a:buNone/>
              <a:defRPr sz="1400">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21"/>
          <p:cNvSpPr txBox="1">
            <a:spLocks noGrp="1"/>
          </p:cNvSpPr>
          <p:nvPr>
            <p:ph type="body" idx="8"/>
          </p:nvPr>
        </p:nvSpPr>
        <p:spPr>
          <a:xfrm>
            <a:off x="6736558" y="3926600"/>
            <a:ext cx="1714500" cy="548640"/>
          </a:xfrm>
          <a:prstGeom prst="rect">
            <a:avLst/>
          </a:prstGeom>
          <a:noFill/>
          <a:ln>
            <a:noFill/>
          </a:ln>
        </p:spPr>
        <p:txBody>
          <a:bodyPr spcFirstLastPara="1" wrap="square" lIns="68575" tIns="34275" rIns="68575" bIns="34275" anchor="t" anchorCtr="0">
            <a:noAutofit/>
          </a:bodyPr>
          <a:lstStyle>
            <a:lvl1pPr marL="457200" lvl="0" indent="-228600" algn="ctr">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21"/>
          <p:cNvSpPr txBox="1">
            <a:spLocks noGrp="1"/>
          </p:cNvSpPr>
          <p:nvPr>
            <p:ph type="body" idx="9"/>
          </p:nvPr>
        </p:nvSpPr>
        <p:spPr>
          <a:xfrm>
            <a:off x="6736558" y="1503607"/>
            <a:ext cx="1714500" cy="16287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21"/>
          <p:cNvSpPr txBox="1">
            <a:spLocks noGrp="1"/>
          </p:cNvSpPr>
          <p:nvPr>
            <p:ph type="body" idx="13"/>
          </p:nvPr>
        </p:nvSpPr>
        <p:spPr>
          <a:xfrm>
            <a:off x="4718304" y="3250450"/>
            <a:ext cx="1714500" cy="41148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1"/>
              </a:buClr>
              <a:buSzPts val="1400"/>
              <a:buNone/>
              <a:defRPr sz="1400">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21"/>
          <p:cNvSpPr txBox="1">
            <a:spLocks noGrp="1"/>
          </p:cNvSpPr>
          <p:nvPr>
            <p:ph type="body" idx="14"/>
          </p:nvPr>
        </p:nvSpPr>
        <p:spPr>
          <a:xfrm>
            <a:off x="4718304" y="3926600"/>
            <a:ext cx="1714500" cy="548640"/>
          </a:xfrm>
          <a:prstGeom prst="rect">
            <a:avLst/>
          </a:prstGeom>
          <a:noFill/>
          <a:ln>
            <a:noFill/>
          </a:ln>
        </p:spPr>
        <p:txBody>
          <a:bodyPr spcFirstLastPara="1" wrap="square" lIns="68575" tIns="34275" rIns="68575" bIns="34275" anchor="t" anchorCtr="0">
            <a:noAutofit/>
          </a:bodyPr>
          <a:lstStyle>
            <a:lvl1pPr marL="457200" lvl="0" indent="-228600" algn="ctr">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7" name="Google Shape;297;p21"/>
          <p:cNvSpPr txBox="1">
            <a:spLocks noGrp="1"/>
          </p:cNvSpPr>
          <p:nvPr>
            <p:ph type="body" idx="15"/>
          </p:nvPr>
        </p:nvSpPr>
        <p:spPr>
          <a:xfrm>
            <a:off x="4719639" y="1503607"/>
            <a:ext cx="1714500" cy="16287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21"/>
          <p:cNvSpPr txBox="1">
            <a:spLocks noGrp="1"/>
          </p:cNvSpPr>
          <p:nvPr>
            <p:ph type="body" idx="16"/>
          </p:nvPr>
        </p:nvSpPr>
        <p:spPr>
          <a:xfrm>
            <a:off x="685800" y="3684251"/>
            <a:ext cx="1714500" cy="205740"/>
          </a:xfrm>
          <a:prstGeom prst="rect">
            <a:avLst/>
          </a:prstGeom>
          <a:noFill/>
          <a:ln>
            <a:noFill/>
          </a:ln>
        </p:spPr>
        <p:txBody>
          <a:bodyPr spcFirstLastPara="1" wrap="square" lIns="68575" tIns="34275" rIns="68575" bIns="34275" anchor="t" anchorCtr="0">
            <a:noAutofit/>
          </a:bodyPr>
          <a:lstStyle>
            <a:lvl1pPr marL="457200" lvl="0" indent="-228600" algn="ctr">
              <a:lnSpc>
                <a:spcPct val="125000"/>
              </a:lnSpc>
              <a:spcBef>
                <a:spcPts val="0"/>
              </a:spcBef>
              <a:spcAft>
                <a:spcPts val="0"/>
              </a:spcAft>
              <a:buClr>
                <a:schemeClr val="dk1"/>
              </a:buClr>
              <a:buSzPts val="1200"/>
              <a:buNone/>
              <a:defRPr sz="12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9" name="Google Shape;299;p21"/>
          <p:cNvSpPr txBox="1">
            <a:spLocks noGrp="1"/>
          </p:cNvSpPr>
          <p:nvPr>
            <p:ph type="body" idx="17"/>
          </p:nvPr>
        </p:nvSpPr>
        <p:spPr>
          <a:xfrm>
            <a:off x="2702052" y="3684251"/>
            <a:ext cx="1714500" cy="205740"/>
          </a:xfrm>
          <a:prstGeom prst="rect">
            <a:avLst/>
          </a:prstGeom>
          <a:noFill/>
          <a:ln>
            <a:noFill/>
          </a:ln>
        </p:spPr>
        <p:txBody>
          <a:bodyPr spcFirstLastPara="1" wrap="square" lIns="68575" tIns="34275" rIns="68575" bIns="34275" anchor="t" anchorCtr="0">
            <a:noAutofit/>
          </a:bodyPr>
          <a:lstStyle>
            <a:lvl1pPr marL="457200" lvl="0" indent="-228600" algn="ctr">
              <a:lnSpc>
                <a:spcPct val="125000"/>
              </a:lnSpc>
              <a:spcBef>
                <a:spcPts val="0"/>
              </a:spcBef>
              <a:spcAft>
                <a:spcPts val="0"/>
              </a:spcAft>
              <a:buClr>
                <a:schemeClr val="dk1"/>
              </a:buClr>
              <a:buSzPts val="1200"/>
              <a:buNone/>
              <a:defRPr sz="12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0" name="Google Shape;300;p21"/>
          <p:cNvSpPr txBox="1">
            <a:spLocks noGrp="1"/>
          </p:cNvSpPr>
          <p:nvPr>
            <p:ph type="body" idx="18"/>
          </p:nvPr>
        </p:nvSpPr>
        <p:spPr>
          <a:xfrm>
            <a:off x="6736558" y="3684251"/>
            <a:ext cx="1714500" cy="205740"/>
          </a:xfrm>
          <a:prstGeom prst="rect">
            <a:avLst/>
          </a:prstGeom>
          <a:noFill/>
          <a:ln>
            <a:noFill/>
          </a:ln>
        </p:spPr>
        <p:txBody>
          <a:bodyPr spcFirstLastPara="1" wrap="square" lIns="68575" tIns="34275" rIns="68575" bIns="34275" anchor="t" anchorCtr="0">
            <a:noAutofit/>
          </a:bodyPr>
          <a:lstStyle>
            <a:lvl1pPr marL="457200" lvl="0" indent="-228600" algn="ctr">
              <a:lnSpc>
                <a:spcPct val="125000"/>
              </a:lnSpc>
              <a:spcBef>
                <a:spcPts val="0"/>
              </a:spcBef>
              <a:spcAft>
                <a:spcPts val="0"/>
              </a:spcAft>
              <a:buClr>
                <a:schemeClr val="dk1"/>
              </a:buClr>
              <a:buSzPts val="1200"/>
              <a:buNone/>
              <a:defRPr sz="12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1" name="Google Shape;301;p21"/>
          <p:cNvSpPr txBox="1">
            <a:spLocks noGrp="1"/>
          </p:cNvSpPr>
          <p:nvPr>
            <p:ph type="body" idx="19"/>
          </p:nvPr>
        </p:nvSpPr>
        <p:spPr>
          <a:xfrm>
            <a:off x="4718304" y="3684251"/>
            <a:ext cx="1714500" cy="205740"/>
          </a:xfrm>
          <a:prstGeom prst="rect">
            <a:avLst/>
          </a:prstGeom>
          <a:noFill/>
          <a:ln>
            <a:noFill/>
          </a:ln>
        </p:spPr>
        <p:txBody>
          <a:bodyPr spcFirstLastPara="1" wrap="square" lIns="68575" tIns="34275" rIns="68575" bIns="34275" anchor="t" anchorCtr="0">
            <a:noAutofit/>
          </a:bodyPr>
          <a:lstStyle>
            <a:lvl1pPr marL="457200" lvl="0" indent="-228600" algn="ctr">
              <a:lnSpc>
                <a:spcPct val="125000"/>
              </a:lnSpc>
              <a:spcBef>
                <a:spcPts val="0"/>
              </a:spcBef>
              <a:spcAft>
                <a:spcPts val="0"/>
              </a:spcAft>
              <a:buClr>
                <a:schemeClr val="dk1"/>
              </a:buClr>
              <a:buSzPts val="1200"/>
              <a:buNone/>
              <a:defRPr sz="12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02"/>
        <p:cNvGrpSpPr/>
        <p:nvPr/>
      </p:nvGrpSpPr>
      <p:grpSpPr>
        <a:xfrm>
          <a:off x="0" y="0"/>
          <a:ext cx="0" cy="0"/>
          <a:chOff x="0" y="0"/>
          <a:chExt cx="0" cy="0"/>
        </a:xfrm>
      </p:grpSpPr>
      <p:sp>
        <p:nvSpPr>
          <p:cNvPr id="303" name="Google Shape;303;p22"/>
          <p:cNvSpPr>
            <a:spLocks noGrp="1"/>
          </p:cNvSpPr>
          <p:nvPr>
            <p:ph type="pic" idx="2"/>
          </p:nvPr>
        </p:nvSpPr>
        <p:spPr>
          <a:xfrm>
            <a:off x="1143" y="0"/>
            <a:ext cx="9141714" cy="5143500"/>
          </a:xfrm>
          <a:prstGeom prst="rect">
            <a:avLst/>
          </a:prstGeom>
          <a:solidFill>
            <a:srgbClr val="C4FFFF"/>
          </a:solidFill>
          <a:ln>
            <a:noFill/>
          </a:ln>
        </p:spPr>
      </p:sp>
      <p:sp>
        <p:nvSpPr>
          <p:cNvPr id="304" name="Google Shape;304;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6" name="Google Shape;306;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07" name="Google Shape;307;p22"/>
          <p:cNvSpPr txBox="1">
            <a:spLocks noGrp="1"/>
          </p:cNvSpPr>
          <p:nvPr>
            <p:ph type="body" idx="1"/>
          </p:nvPr>
        </p:nvSpPr>
        <p:spPr>
          <a:xfrm>
            <a:off x="5600702" y="3511296"/>
            <a:ext cx="2879048" cy="123444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lt1"/>
              </a:buClr>
              <a:buSzPts val="1100"/>
              <a:buNone/>
              <a:defRPr sz="1100">
                <a:solidFill>
                  <a:schemeClr val="lt1"/>
                </a:solidFill>
              </a:defRPr>
            </a:lvl1pPr>
            <a:lvl2pPr marL="914400" lvl="1" indent="-228600" algn="l">
              <a:lnSpc>
                <a:spcPct val="100000"/>
              </a:lnSpc>
              <a:spcBef>
                <a:spcPts val="400"/>
              </a:spcBef>
              <a:spcAft>
                <a:spcPts val="0"/>
              </a:spcAft>
              <a:buClr>
                <a:schemeClr val="dk1"/>
              </a:buClr>
              <a:buSzPts val="1200"/>
              <a:buNone/>
              <a:defRPr sz="1200"/>
            </a:lvl2pPr>
            <a:lvl3pPr marL="1371600" lvl="2" indent="-228600" algn="l">
              <a:lnSpc>
                <a:spcPct val="100000"/>
              </a:lnSpc>
              <a:spcBef>
                <a:spcPts val="400"/>
              </a:spcBef>
              <a:spcAft>
                <a:spcPts val="0"/>
              </a:spcAft>
              <a:buClr>
                <a:schemeClr val="dk1"/>
              </a:buClr>
              <a:buSzPts val="1200"/>
              <a:buNone/>
              <a:defRPr sz="1200"/>
            </a:lvl3pPr>
            <a:lvl4pPr marL="1828800" lvl="3" indent="-228600" algn="l">
              <a:lnSpc>
                <a:spcPct val="100000"/>
              </a:lnSpc>
              <a:spcBef>
                <a:spcPts val="400"/>
              </a:spcBef>
              <a:spcAft>
                <a:spcPts val="0"/>
              </a:spcAft>
              <a:buClr>
                <a:schemeClr val="dk1"/>
              </a:buClr>
              <a:buSzPts val="1200"/>
              <a:buNone/>
              <a:defRPr sz="1200"/>
            </a:lvl4pPr>
            <a:lvl5pPr marL="2286000" lvl="4" indent="-228600" algn="l">
              <a:lnSpc>
                <a:spcPct val="10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22"/>
          <p:cNvSpPr/>
          <p:nvPr/>
        </p:nvSpPr>
        <p:spPr>
          <a:xfrm>
            <a:off x="5627772" y="2567672"/>
            <a:ext cx="3515085"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p22"/>
          <p:cNvSpPr txBox="1">
            <a:spLocks noGrp="1"/>
          </p:cNvSpPr>
          <p:nvPr>
            <p:ph type="title"/>
          </p:nvPr>
        </p:nvSpPr>
        <p:spPr>
          <a:xfrm>
            <a:off x="5599391" y="2955798"/>
            <a:ext cx="2880360" cy="48006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3300"/>
              <a:buFont typeface="Arial"/>
              <a:buNone/>
              <a:defRPr cap="none">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0"/>
        <p:cNvGrpSpPr/>
        <p:nvPr/>
      </p:nvGrpSpPr>
      <p:grpSpPr>
        <a:xfrm>
          <a:off x="0" y="0"/>
          <a:ext cx="0" cy="0"/>
          <a:chOff x="0" y="0"/>
          <a:chExt cx="0" cy="0"/>
        </a:xfrm>
      </p:grpSpPr>
      <p:sp>
        <p:nvSpPr>
          <p:cNvPr id="311" name="Google Shape;311;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2" name="Google Shape;312;p2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3" name="Google Shape;313;p2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4" name="Google Shape;31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5" name="Google Shape;31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6" name="Google Shape;31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9" name="Google Shape;319;p2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20" name="Google Shape;320;p2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21" name="Google Shape;32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2" name="Google Shape;32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3" name="Google Shape;32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4"/>
        <p:cNvGrpSpPr/>
        <p:nvPr/>
      </p:nvGrpSpPr>
      <p:grpSpPr>
        <a:xfrm>
          <a:off x="0" y="0"/>
          <a:ext cx="0" cy="0"/>
          <a:chOff x="0" y="0"/>
          <a:chExt cx="0" cy="0"/>
        </a:xfrm>
      </p:grpSpPr>
      <p:sp>
        <p:nvSpPr>
          <p:cNvPr id="325" name="Google Shape;325;p2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6" name="Google Shape;326;p25"/>
          <p:cNvSpPr>
            <a:spLocks noGrp="1"/>
          </p:cNvSpPr>
          <p:nvPr>
            <p:ph type="pic" idx="2"/>
          </p:nvPr>
        </p:nvSpPr>
        <p:spPr>
          <a:xfrm>
            <a:off x="3887391" y="740569"/>
            <a:ext cx="4629150" cy="3655219"/>
          </a:xfrm>
          <a:prstGeom prst="rect">
            <a:avLst/>
          </a:prstGeom>
          <a:noFill/>
          <a:ln>
            <a:noFill/>
          </a:ln>
        </p:spPr>
      </p:sp>
      <p:sp>
        <p:nvSpPr>
          <p:cNvPr id="327" name="Google Shape;327;p2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28" name="Google Shape;3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9" name="Google Shape;3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0" name="Google Shape;3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5"/>
        <p:cNvGrpSpPr/>
        <p:nvPr/>
      </p:nvGrpSpPr>
      <p:grpSpPr>
        <a:xfrm>
          <a:off x="0" y="0"/>
          <a:ext cx="0" cy="0"/>
          <a:chOff x="0" y="0"/>
          <a:chExt cx="0" cy="0"/>
        </a:xfrm>
      </p:grpSpPr>
      <p:sp>
        <p:nvSpPr>
          <p:cNvPr id="336" name="Google Shape;336;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337" name="Google Shape;3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8"/>
        <p:cNvGrpSpPr/>
        <p:nvPr/>
      </p:nvGrpSpPr>
      <p:grpSpPr>
        <a:xfrm>
          <a:off x="0" y="0"/>
          <a:ext cx="0" cy="0"/>
          <a:chOff x="0" y="0"/>
          <a:chExt cx="0" cy="0"/>
        </a:xfrm>
      </p:grpSpPr>
      <p:sp>
        <p:nvSpPr>
          <p:cNvPr id="339" name="Google Shape;339;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40" name="Google Shape;340;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41" name="Google Shape;34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4" name="Google Shape;34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5"/>
        <p:cNvGrpSpPr/>
        <p:nvPr/>
      </p:nvGrpSpPr>
      <p:grpSpPr>
        <a:xfrm>
          <a:off x="0" y="0"/>
          <a:ext cx="0" cy="0"/>
          <a:chOff x="0" y="0"/>
          <a:chExt cx="0" cy="0"/>
        </a:xfrm>
      </p:grpSpPr>
      <p:sp>
        <p:nvSpPr>
          <p:cNvPr id="346" name="Google Shape;34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7" name="Google Shape;34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48" name="Google Shape;34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9"/>
        <p:cNvGrpSpPr/>
        <p:nvPr/>
      </p:nvGrpSpPr>
      <p:grpSpPr>
        <a:xfrm>
          <a:off x="0" y="0"/>
          <a:ext cx="0" cy="0"/>
          <a:chOff x="0" y="0"/>
          <a:chExt cx="0" cy="0"/>
        </a:xfrm>
      </p:grpSpPr>
      <p:sp>
        <p:nvSpPr>
          <p:cNvPr id="350" name="Google Shape;350;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1" name="Google Shape;351;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2" name="Google Shape;352;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3" name="Google Shape;35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33"/>
        <p:cNvGrpSpPr/>
        <p:nvPr/>
      </p:nvGrpSpPr>
      <p:grpSpPr>
        <a:xfrm>
          <a:off x="0" y="0"/>
          <a:ext cx="0" cy="0"/>
          <a:chOff x="0" y="0"/>
          <a:chExt cx="0" cy="0"/>
        </a:xfrm>
      </p:grpSpPr>
      <p:sp>
        <p:nvSpPr>
          <p:cNvPr id="34" name="Google Shape;34;p4"/>
          <p:cNvSpPr>
            <a:spLocks noGrp="1"/>
          </p:cNvSpPr>
          <p:nvPr>
            <p:ph type="pic" idx="2"/>
          </p:nvPr>
        </p:nvSpPr>
        <p:spPr>
          <a:xfrm>
            <a:off x="344043" y="361027"/>
            <a:ext cx="8455914" cy="2057400"/>
          </a:xfrm>
          <a:prstGeom prst="rect">
            <a:avLst/>
          </a:prstGeom>
          <a:solidFill>
            <a:srgbClr val="C4FFFF"/>
          </a:solidFill>
          <a:ln>
            <a:noFill/>
          </a:ln>
        </p:spPr>
      </p:sp>
      <p:sp>
        <p:nvSpPr>
          <p:cNvPr id="35" name="Google Shape;35;p4"/>
          <p:cNvSpPr txBox="1">
            <a:spLocks noGrp="1"/>
          </p:cNvSpPr>
          <p:nvPr>
            <p:ph type="title"/>
          </p:nvPr>
        </p:nvSpPr>
        <p:spPr>
          <a:xfrm>
            <a:off x="630936" y="2694289"/>
            <a:ext cx="3429000" cy="994172"/>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p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p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4"/>
          <p:cNvSpPr txBox="1">
            <a:spLocks noGrp="1"/>
          </p:cNvSpPr>
          <p:nvPr>
            <p:ph type="body" idx="1"/>
          </p:nvPr>
        </p:nvSpPr>
        <p:spPr>
          <a:xfrm>
            <a:off x="4867043" y="2659762"/>
            <a:ext cx="3936492" cy="1440180"/>
          </a:xfrm>
          <a:prstGeom prst="rect">
            <a:avLst/>
          </a:prstGeom>
          <a:noFill/>
          <a:ln>
            <a:noFill/>
          </a:ln>
        </p:spPr>
        <p:txBody>
          <a:bodyPr spcFirstLastPara="1" wrap="square" lIns="68575" tIns="34275" rIns="68575" bIns="34275" anchor="t" anchorCtr="0">
            <a:noAutofit/>
          </a:bodyPr>
          <a:lstStyle>
            <a:lvl1pPr marL="457200" lvl="0" indent="-228600" algn="l">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4"/>
          <p:cNvSpPr/>
          <p:nvPr/>
        </p:nvSpPr>
        <p:spPr>
          <a:xfrm>
            <a:off x="4485842" y="1200150"/>
            <a:ext cx="155864" cy="260032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 name="Google Shape;40;p4"/>
          <p:cNvSpPr txBox="1">
            <a:spLocks noGrp="1"/>
          </p:cNvSpPr>
          <p:nvPr>
            <p:ph type="body" idx="3"/>
          </p:nvPr>
        </p:nvSpPr>
        <p:spPr>
          <a:xfrm>
            <a:off x="3929634" y="4127373"/>
            <a:ext cx="5218938" cy="1028700"/>
          </a:xfrm>
          <a:prstGeom prst="rect">
            <a:avLst/>
          </a:prstGeom>
          <a:noFill/>
          <a:ln>
            <a:noFill/>
          </a:ln>
        </p:spPr>
        <p:txBody>
          <a:bodyPr spcFirstLastPara="1" wrap="square" lIns="68575" tIns="34275" rIns="68575" bIns="0" anchor="t" anchorCtr="0">
            <a:noAutofit/>
          </a:bodyPr>
          <a:lstStyle>
            <a:lvl1pPr marL="457200" lvl="0" indent="-228600" algn="r">
              <a:lnSpc>
                <a:spcPct val="100000"/>
              </a:lnSpc>
              <a:spcBef>
                <a:spcPts val="0"/>
              </a:spcBef>
              <a:spcAft>
                <a:spcPts val="0"/>
              </a:spcAft>
              <a:buClr>
                <a:srgbClr val="F2F2F2"/>
              </a:buClr>
              <a:buSzPts val="8300"/>
              <a:buNone/>
              <a:defRPr sz="8300" cap="none">
                <a:solidFill>
                  <a:srgbClr val="F2F2F2"/>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4"/>
        <p:cNvGrpSpPr/>
        <p:nvPr/>
      </p:nvGrpSpPr>
      <p:grpSpPr>
        <a:xfrm>
          <a:off x="0" y="0"/>
          <a:ext cx="0" cy="0"/>
          <a:chOff x="0" y="0"/>
          <a:chExt cx="0" cy="0"/>
        </a:xfrm>
      </p:grpSpPr>
      <p:sp>
        <p:nvSpPr>
          <p:cNvPr id="355" name="Google Shape;355;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6" name="Google Shape;356;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7"/>
        <p:cNvGrpSpPr/>
        <p:nvPr/>
      </p:nvGrpSpPr>
      <p:grpSpPr>
        <a:xfrm>
          <a:off x="0" y="0"/>
          <a:ext cx="0" cy="0"/>
          <a:chOff x="0" y="0"/>
          <a:chExt cx="0" cy="0"/>
        </a:xfrm>
      </p:grpSpPr>
      <p:sp>
        <p:nvSpPr>
          <p:cNvPr id="358" name="Google Shape;358;p3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9" name="Google Shape;359;p3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0" name="Google Shape;36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1"/>
        <p:cNvGrpSpPr/>
        <p:nvPr/>
      </p:nvGrpSpPr>
      <p:grpSpPr>
        <a:xfrm>
          <a:off x="0" y="0"/>
          <a:ext cx="0" cy="0"/>
          <a:chOff x="0" y="0"/>
          <a:chExt cx="0" cy="0"/>
        </a:xfrm>
      </p:grpSpPr>
      <p:sp>
        <p:nvSpPr>
          <p:cNvPr id="362" name="Google Shape;362;p3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3" name="Google Shape;36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4"/>
        <p:cNvGrpSpPr/>
        <p:nvPr/>
      </p:nvGrpSpPr>
      <p:grpSpPr>
        <a:xfrm>
          <a:off x="0" y="0"/>
          <a:ext cx="0" cy="0"/>
          <a:chOff x="0" y="0"/>
          <a:chExt cx="0" cy="0"/>
        </a:xfrm>
      </p:grpSpPr>
      <p:sp>
        <p:nvSpPr>
          <p:cNvPr id="365" name="Google Shape;365;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7" name="Google Shape;367;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8" name="Google Shape;368;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69" name="Google Shape;36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0"/>
        <p:cNvGrpSpPr/>
        <p:nvPr/>
      </p:nvGrpSpPr>
      <p:grpSpPr>
        <a:xfrm>
          <a:off x="0" y="0"/>
          <a:ext cx="0" cy="0"/>
          <a:chOff x="0" y="0"/>
          <a:chExt cx="0" cy="0"/>
        </a:xfrm>
      </p:grpSpPr>
      <p:sp>
        <p:nvSpPr>
          <p:cNvPr id="371" name="Google Shape;371;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72" name="Google Shape;372;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373" name="Google Shape;37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4"/>
        <p:cNvGrpSpPr/>
        <p:nvPr/>
      </p:nvGrpSpPr>
      <p:grpSpPr>
        <a:xfrm>
          <a:off x="0" y="0"/>
          <a:ext cx="0" cy="0"/>
          <a:chOff x="0" y="0"/>
          <a:chExt cx="0" cy="0"/>
        </a:xfrm>
      </p:grpSpPr>
      <p:sp>
        <p:nvSpPr>
          <p:cNvPr id="375" name="Google Shape;37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41"/>
        <p:cNvGrpSpPr/>
        <p:nvPr/>
      </p:nvGrpSpPr>
      <p:grpSpPr>
        <a:xfrm>
          <a:off x="0" y="0"/>
          <a:ext cx="0" cy="0"/>
          <a:chOff x="0" y="0"/>
          <a:chExt cx="0" cy="0"/>
        </a:xfrm>
      </p:grpSpPr>
      <p:sp>
        <p:nvSpPr>
          <p:cNvPr id="42" name="Google Shape;42;p5"/>
          <p:cNvSpPr/>
          <p:nvPr/>
        </p:nvSpPr>
        <p:spPr>
          <a:xfrm>
            <a:off x="3119945" y="1176776"/>
            <a:ext cx="5395406"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5"/>
          <p:cNvSpPr>
            <a:spLocks noGrp="1"/>
          </p:cNvSpPr>
          <p:nvPr>
            <p:ph type="pic" idx="2"/>
          </p:nvPr>
        </p:nvSpPr>
        <p:spPr>
          <a:xfrm>
            <a:off x="700222" y="411480"/>
            <a:ext cx="3291840" cy="4320540"/>
          </a:xfrm>
          <a:prstGeom prst="rect">
            <a:avLst/>
          </a:prstGeom>
          <a:solidFill>
            <a:srgbClr val="C4FFFF"/>
          </a:solidFill>
          <a:ln>
            <a:noFill/>
          </a:ln>
        </p:spPr>
      </p:sp>
      <p:sp>
        <p:nvSpPr>
          <p:cNvPr id="44" name="Google Shape;44;p5"/>
          <p:cNvSpPr txBox="1">
            <a:spLocks noGrp="1"/>
          </p:cNvSpPr>
          <p:nvPr>
            <p:ph type="title"/>
          </p:nvPr>
        </p:nvSpPr>
        <p:spPr>
          <a:xfrm>
            <a:off x="4616522" y="273844"/>
            <a:ext cx="3827255"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 name="Google Shape;45;p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p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rgbClr val="59595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8" name="Google Shape;48;p5"/>
          <p:cNvSpPr txBox="1">
            <a:spLocks noGrp="1"/>
          </p:cNvSpPr>
          <p:nvPr>
            <p:ph type="body" idx="1"/>
          </p:nvPr>
        </p:nvSpPr>
        <p:spPr>
          <a:xfrm>
            <a:off x="4614887" y="1570482"/>
            <a:ext cx="384048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 name="Google Shape;49;p5"/>
          <p:cNvSpPr txBox="1">
            <a:spLocks noGrp="1"/>
          </p:cNvSpPr>
          <p:nvPr>
            <p:ph type="body" idx="3"/>
          </p:nvPr>
        </p:nvSpPr>
        <p:spPr>
          <a:xfrm>
            <a:off x="4614792" y="1817013"/>
            <a:ext cx="3840480" cy="48006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 name="Google Shape;50;p5"/>
          <p:cNvSpPr txBox="1">
            <a:spLocks noGrp="1"/>
          </p:cNvSpPr>
          <p:nvPr>
            <p:ph type="body" idx="4"/>
          </p:nvPr>
        </p:nvSpPr>
        <p:spPr>
          <a:xfrm>
            <a:off x="4614980" y="2420874"/>
            <a:ext cx="384048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 name="Google Shape;51;p5"/>
          <p:cNvSpPr txBox="1">
            <a:spLocks noGrp="1"/>
          </p:cNvSpPr>
          <p:nvPr>
            <p:ph type="body" idx="5"/>
          </p:nvPr>
        </p:nvSpPr>
        <p:spPr>
          <a:xfrm>
            <a:off x="4614886" y="2669468"/>
            <a:ext cx="3840480" cy="34290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 name="Google Shape;52;p5"/>
          <p:cNvSpPr txBox="1">
            <a:spLocks noGrp="1"/>
          </p:cNvSpPr>
          <p:nvPr>
            <p:ph type="body" idx="6"/>
          </p:nvPr>
        </p:nvSpPr>
        <p:spPr>
          <a:xfrm>
            <a:off x="4611875" y="3044952"/>
            <a:ext cx="384048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 name="Google Shape;53;p5"/>
          <p:cNvSpPr txBox="1">
            <a:spLocks noGrp="1"/>
          </p:cNvSpPr>
          <p:nvPr>
            <p:ph type="body" idx="7"/>
          </p:nvPr>
        </p:nvSpPr>
        <p:spPr>
          <a:xfrm>
            <a:off x="4611781" y="3291126"/>
            <a:ext cx="3840480" cy="48006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 name="Google Shape;54;p5"/>
          <p:cNvSpPr txBox="1">
            <a:spLocks noGrp="1"/>
          </p:cNvSpPr>
          <p:nvPr>
            <p:ph type="body" idx="8"/>
          </p:nvPr>
        </p:nvSpPr>
        <p:spPr>
          <a:xfrm>
            <a:off x="4611969" y="3902202"/>
            <a:ext cx="3840480" cy="24003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accent1"/>
              </a:buClr>
              <a:buSzPts val="1400"/>
              <a:buNone/>
              <a:defRPr sz="1400" cap="none">
                <a:solidFill>
                  <a:schemeClr val="accent1"/>
                </a:solidFill>
                <a:latin typeface="Arial"/>
                <a:ea typeface="Arial"/>
                <a:cs typeface="Arial"/>
                <a:sym typeface="Arial"/>
              </a:defRPr>
            </a:lvl1pPr>
            <a:lvl2pPr marL="914400" lvl="1"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2pPr>
            <a:lvl3pPr marL="1371600" lvl="2"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3pPr>
            <a:lvl4pPr marL="1828800" lvl="3"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4pPr>
            <a:lvl5pPr marL="2286000" lvl="4" indent="-228600" algn="l">
              <a:lnSpc>
                <a:spcPct val="90000"/>
              </a:lnSpc>
              <a:spcBef>
                <a:spcPts val="400"/>
              </a:spcBef>
              <a:spcAft>
                <a:spcPts val="0"/>
              </a:spcAft>
              <a:buClr>
                <a:schemeClr val="accent1"/>
              </a:buClr>
              <a:buSzPts val="1500"/>
              <a:buNone/>
              <a:defRPr sz="1500">
                <a:solidFill>
                  <a:schemeClr val="accen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 name="Google Shape;55;p5"/>
          <p:cNvSpPr txBox="1">
            <a:spLocks noGrp="1"/>
          </p:cNvSpPr>
          <p:nvPr>
            <p:ph type="body" idx="9"/>
          </p:nvPr>
        </p:nvSpPr>
        <p:spPr>
          <a:xfrm>
            <a:off x="4611875" y="4151627"/>
            <a:ext cx="3840480" cy="480060"/>
          </a:xfrm>
          <a:prstGeom prst="rect">
            <a:avLst/>
          </a:prstGeom>
          <a:noFill/>
          <a:ln>
            <a:noFill/>
          </a:ln>
        </p:spPr>
        <p:txBody>
          <a:bodyPr spcFirstLastPara="1" wrap="square" lIns="68575" tIns="34275" rIns="68575" bIns="34275" anchor="t" anchorCtr="0">
            <a:normAutofit/>
          </a:bodyPr>
          <a:lstStyle>
            <a:lvl1pPr marL="457200" lvl="0" indent="-228600" algn="l">
              <a:lnSpc>
                <a:spcPct val="142857"/>
              </a:lnSpc>
              <a:spcBef>
                <a:spcPts val="0"/>
              </a:spcBef>
              <a:spcAft>
                <a:spcPts val="0"/>
              </a:spcAft>
              <a:buClr>
                <a:schemeClr val="dk1"/>
              </a:buClr>
              <a:buSzPts val="1100"/>
              <a:buNone/>
              <a:defRPr sz="1100">
                <a:solidFill>
                  <a:schemeClr val="dk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56"/>
        <p:cNvGrpSpPr/>
        <p:nvPr/>
      </p:nvGrpSpPr>
      <p:grpSpPr>
        <a:xfrm>
          <a:off x="0" y="0"/>
          <a:ext cx="0" cy="0"/>
          <a:chOff x="0" y="0"/>
          <a:chExt cx="0" cy="0"/>
        </a:xfrm>
      </p:grpSpPr>
      <p:sp>
        <p:nvSpPr>
          <p:cNvPr id="57" name="Google Shape;57;p6"/>
          <p:cNvSpPr>
            <a:spLocks noGrp="1"/>
          </p:cNvSpPr>
          <p:nvPr>
            <p:ph type="pic" idx="2"/>
          </p:nvPr>
        </p:nvSpPr>
        <p:spPr>
          <a:xfrm>
            <a:off x="1143" y="0"/>
            <a:ext cx="9141714" cy="5143500"/>
          </a:xfrm>
          <a:prstGeom prst="rect">
            <a:avLst/>
          </a:prstGeom>
          <a:solidFill>
            <a:srgbClr val="C4FFFF"/>
          </a:solidFill>
          <a:ln>
            <a:noFill/>
          </a:ln>
        </p:spPr>
      </p:sp>
      <p:sp>
        <p:nvSpPr>
          <p:cNvPr id="58" name="Google Shape;58;p6"/>
          <p:cNvSpPr txBox="1">
            <a:spLocks noGrp="1"/>
          </p:cNvSpPr>
          <p:nvPr>
            <p:ph type="title"/>
          </p:nvPr>
        </p:nvSpPr>
        <p:spPr>
          <a:xfrm>
            <a:off x="623888" y="3813048"/>
            <a:ext cx="6233922" cy="786940"/>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6"/>
          <p:cNvSpPr/>
          <p:nvPr/>
        </p:nvSpPr>
        <p:spPr>
          <a:xfrm>
            <a:off x="0" y="3523442"/>
            <a:ext cx="685800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63"/>
        <p:cNvGrpSpPr/>
        <p:nvPr/>
      </p:nvGrpSpPr>
      <p:grpSpPr>
        <a:xfrm>
          <a:off x="0" y="0"/>
          <a:ext cx="0" cy="0"/>
          <a:chOff x="0" y="0"/>
          <a:chExt cx="0" cy="0"/>
        </a:xfrm>
      </p:grpSpPr>
      <p:sp>
        <p:nvSpPr>
          <p:cNvPr id="64" name="Google Shape;64;p7"/>
          <p:cNvSpPr>
            <a:spLocks noGrp="1"/>
          </p:cNvSpPr>
          <p:nvPr>
            <p:ph type="pic" idx="2"/>
          </p:nvPr>
        </p:nvSpPr>
        <p:spPr>
          <a:xfrm>
            <a:off x="171450" y="0"/>
            <a:ext cx="8971407" cy="5143500"/>
          </a:xfrm>
          <a:prstGeom prst="rect">
            <a:avLst/>
          </a:prstGeom>
          <a:solidFill>
            <a:srgbClr val="C4FFFF"/>
          </a:solidFill>
          <a:ln>
            <a:noFill/>
          </a:ln>
        </p:spPr>
      </p:sp>
      <p:sp>
        <p:nvSpPr>
          <p:cNvPr id="65" name="Google Shape;65;p7"/>
          <p:cNvSpPr txBox="1">
            <a:spLocks noGrp="1"/>
          </p:cNvSpPr>
          <p:nvPr>
            <p:ph type="title"/>
          </p:nvPr>
        </p:nvSpPr>
        <p:spPr>
          <a:xfrm>
            <a:off x="628649" y="1933956"/>
            <a:ext cx="3223260" cy="6858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7"/>
          <p:cNvSpPr txBox="1">
            <a:spLocks noGrp="1"/>
          </p:cNvSpPr>
          <p:nvPr>
            <p:ph type="body" idx="1"/>
          </p:nvPr>
        </p:nvSpPr>
        <p:spPr>
          <a:xfrm>
            <a:off x="628649" y="2791206"/>
            <a:ext cx="3223260" cy="1714500"/>
          </a:xfrm>
          <a:prstGeom prst="rect">
            <a:avLst/>
          </a:prstGeom>
          <a:noFill/>
          <a:ln>
            <a:noFill/>
          </a:ln>
        </p:spPr>
        <p:txBody>
          <a:bodyPr spcFirstLastPara="1" wrap="square" lIns="68575" tIns="34275" rIns="68575" bIns="34275" anchor="t" anchorCtr="0">
            <a:normAutofit/>
          </a:bodyPr>
          <a:lstStyle>
            <a:lvl1pPr marL="457200" lvl="0" indent="-228600" algn="l">
              <a:lnSpc>
                <a:spcPct val="171428"/>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200"/>
              <a:buNone/>
              <a:defRPr sz="1200"/>
            </a:lvl2pPr>
            <a:lvl3pPr marL="1371600" lvl="2" indent="-228600" algn="l">
              <a:lnSpc>
                <a:spcPct val="100000"/>
              </a:lnSpc>
              <a:spcBef>
                <a:spcPts val="400"/>
              </a:spcBef>
              <a:spcAft>
                <a:spcPts val="0"/>
              </a:spcAft>
              <a:buClr>
                <a:schemeClr val="dk1"/>
              </a:buClr>
              <a:buSzPts val="1200"/>
              <a:buNone/>
              <a:defRPr sz="1200"/>
            </a:lvl3pPr>
            <a:lvl4pPr marL="1828800" lvl="3" indent="-228600" algn="l">
              <a:lnSpc>
                <a:spcPct val="100000"/>
              </a:lnSpc>
              <a:spcBef>
                <a:spcPts val="400"/>
              </a:spcBef>
              <a:spcAft>
                <a:spcPts val="0"/>
              </a:spcAft>
              <a:buClr>
                <a:schemeClr val="dk1"/>
              </a:buClr>
              <a:buSzPts val="1200"/>
              <a:buNone/>
              <a:defRPr sz="1200"/>
            </a:lvl4pPr>
            <a:lvl5pPr marL="2286000" lvl="4" indent="-228600" algn="l">
              <a:lnSpc>
                <a:spcPct val="10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7"/>
          <p:cNvSpPr/>
          <p:nvPr/>
        </p:nvSpPr>
        <p:spPr>
          <a:xfrm>
            <a:off x="0" y="0"/>
            <a:ext cx="171450" cy="51435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7"/>
          <p:cNvSpPr txBox="1">
            <a:spLocks noGrp="1"/>
          </p:cNvSpPr>
          <p:nvPr>
            <p:ph type="body" idx="3"/>
          </p:nvPr>
        </p:nvSpPr>
        <p:spPr>
          <a:xfrm rot="-5400000">
            <a:off x="6115050" y="1868805"/>
            <a:ext cx="5143500" cy="13030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0"/>
              </a:spcBef>
              <a:spcAft>
                <a:spcPts val="0"/>
              </a:spcAft>
              <a:buClr>
                <a:srgbClr val="F2F2F2"/>
              </a:buClr>
              <a:buSzPts val="10100"/>
              <a:buNone/>
              <a:defRPr sz="10100" cap="none">
                <a:solidFill>
                  <a:srgbClr val="F2F2F2"/>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duct overview">
  <p:cSld name="Product overview">
    <p:spTree>
      <p:nvGrpSpPr>
        <p:cNvPr id="1" name="Shape 72"/>
        <p:cNvGrpSpPr/>
        <p:nvPr/>
      </p:nvGrpSpPr>
      <p:grpSpPr>
        <a:xfrm>
          <a:off x="0" y="0"/>
          <a:ext cx="0" cy="0"/>
          <a:chOff x="0" y="0"/>
          <a:chExt cx="0" cy="0"/>
        </a:xfrm>
      </p:grpSpPr>
      <p:sp>
        <p:nvSpPr>
          <p:cNvPr id="73" name="Google Shape;73;p8"/>
          <p:cNvSpPr>
            <a:spLocks noGrp="1"/>
          </p:cNvSpPr>
          <p:nvPr>
            <p:ph type="pic" idx="2"/>
          </p:nvPr>
        </p:nvSpPr>
        <p:spPr>
          <a:xfrm>
            <a:off x="1143" y="0"/>
            <a:ext cx="9141714" cy="5143500"/>
          </a:xfrm>
          <a:prstGeom prst="rect">
            <a:avLst/>
          </a:prstGeom>
          <a:solidFill>
            <a:srgbClr val="C4FFFF"/>
          </a:solidFill>
          <a:ln>
            <a:noFill/>
          </a:ln>
        </p:spPr>
      </p:sp>
      <p:sp>
        <p:nvSpPr>
          <p:cNvPr id="74" name="Google Shape;74;p8"/>
          <p:cNvSpPr txBox="1">
            <a:spLocks noGrp="1"/>
          </p:cNvSpPr>
          <p:nvPr>
            <p:ph type="title"/>
          </p:nvPr>
        </p:nvSpPr>
        <p:spPr>
          <a:xfrm>
            <a:off x="630936" y="644218"/>
            <a:ext cx="3024378" cy="994172"/>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8"/>
          <p:cNvSpPr txBox="1">
            <a:spLocks noGrp="1"/>
          </p:cNvSpPr>
          <p:nvPr>
            <p:ph type="body" idx="1"/>
          </p:nvPr>
        </p:nvSpPr>
        <p:spPr>
          <a:xfrm>
            <a:off x="4229100" y="879997"/>
            <a:ext cx="205740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8"/>
          <p:cNvSpPr txBox="1">
            <a:spLocks noGrp="1"/>
          </p:cNvSpPr>
          <p:nvPr>
            <p:ph type="body" idx="3"/>
          </p:nvPr>
        </p:nvSpPr>
        <p:spPr>
          <a:xfrm>
            <a:off x="4229100" y="1141809"/>
            <a:ext cx="2057400" cy="685800"/>
          </a:xfrm>
          <a:prstGeom prst="rect">
            <a:avLst/>
          </a:prstGeom>
          <a:noFill/>
          <a:ln>
            <a:noFill/>
          </a:ln>
        </p:spPr>
        <p:txBody>
          <a:bodyPr spcFirstLastPara="1" wrap="square" lIns="68575" tIns="34275" rIns="68575" bIns="34275" anchor="t" anchorCtr="0">
            <a:noAutofit/>
          </a:bodyPr>
          <a:lstStyle>
            <a:lvl1pPr marL="457200" lvl="0" indent="-228600" algn="l">
              <a:lnSpc>
                <a:spcPct val="142857"/>
              </a:lnSpc>
              <a:spcBef>
                <a:spcPts val="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8"/>
          <p:cNvSpPr txBox="1">
            <a:spLocks noGrp="1"/>
          </p:cNvSpPr>
          <p:nvPr>
            <p:ph type="body" idx="4"/>
          </p:nvPr>
        </p:nvSpPr>
        <p:spPr>
          <a:xfrm>
            <a:off x="4229100" y="2057995"/>
            <a:ext cx="205740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8"/>
          <p:cNvSpPr txBox="1">
            <a:spLocks noGrp="1"/>
          </p:cNvSpPr>
          <p:nvPr>
            <p:ph type="body" idx="5"/>
          </p:nvPr>
        </p:nvSpPr>
        <p:spPr>
          <a:xfrm>
            <a:off x="4229100" y="2305520"/>
            <a:ext cx="2057400" cy="685800"/>
          </a:xfrm>
          <a:prstGeom prst="rect">
            <a:avLst/>
          </a:prstGeom>
          <a:noFill/>
          <a:ln>
            <a:noFill/>
          </a:ln>
        </p:spPr>
        <p:txBody>
          <a:bodyPr spcFirstLastPara="1" wrap="square" lIns="68575" tIns="34275" rIns="68575" bIns="34275" anchor="t" anchorCtr="0">
            <a:noAutofit/>
          </a:bodyPr>
          <a:lstStyle>
            <a:lvl1pPr marL="457200" lvl="0" indent="-228600" algn="l">
              <a:lnSpc>
                <a:spcPct val="142857"/>
              </a:lnSpc>
              <a:spcBef>
                <a:spcPts val="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8"/>
          <p:cNvSpPr txBox="1">
            <a:spLocks noGrp="1"/>
          </p:cNvSpPr>
          <p:nvPr>
            <p:ph type="body" idx="6"/>
          </p:nvPr>
        </p:nvSpPr>
        <p:spPr>
          <a:xfrm>
            <a:off x="6514529" y="887105"/>
            <a:ext cx="205740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8"/>
          <p:cNvSpPr txBox="1">
            <a:spLocks noGrp="1"/>
          </p:cNvSpPr>
          <p:nvPr>
            <p:ph type="body" idx="7"/>
          </p:nvPr>
        </p:nvSpPr>
        <p:spPr>
          <a:xfrm>
            <a:off x="6514529" y="1148918"/>
            <a:ext cx="2057400" cy="685800"/>
          </a:xfrm>
          <a:prstGeom prst="rect">
            <a:avLst/>
          </a:prstGeom>
          <a:noFill/>
          <a:ln>
            <a:noFill/>
          </a:ln>
        </p:spPr>
        <p:txBody>
          <a:bodyPr spcFirstLastPara="1" wrap="square" lIns="68575" tIns="34275" rIns="68575" bIns="34275" anchor="t" anchorCtr="0">
            <a:noAutofit/>
          </a:bodyPr>
          <a:lstStyle>
            <a:lvl1pPr marL="457200" lvl="0" indent="-228600" algn="l">
              <a:lnSpc>
                <a:spcPct val="142857"/>
              </a:lnSpc>
              <a:spcBef>
                <a:spcPts val="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8"/>
          <p:cNvSpPr txBox="1">
            <a:spLocks noGrp="1"/>
          </p:cNvSpPr>
          <p:nvPr>
            <p:ph type="body" idx="8"/>
          </p:nvPr>
        </p:nvSpPr>
        <p:spPr>
          <a:xfrm>
            <a:off x="6514529" y="2065103"/>
            <a:ext cx="2057400" cy="27432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l">
              <a:lnSpc>
                <a:spcPct val="90000"/>
              </a:lnSpc>
              <a:spcBef>
                <a:spcPts val="400"/>
              </a:spcBef>
              <a:spcAft>
                <a:spcPts val="0"/>
              </a:spcAft>
              <a:buClr>
                <a:schemeClr val="dk1"/>
              </a:buClr>
              <a:buSzPts val="1400"/>
              <a:buNone/>
              <a:defRPr sz="1400">
                <a:latin typeface="Arial"/>
                <a:ea typeface="Arial"/>
                <a:cs typeface="Arial"/>
                <a:sym typeface="Arial"/>
              </a:defRPr>
            </a:lvl3pPr>
            <a:lvl4pPr marL="1828800" lvl="3" indent="-228600" algn="l">
              <a:lnSpc>
                <a:spcPct val="90000"/>
              </a:lnSpc>
              <a:spcBef>
                <a:spcPts val="400"/>
              </a:spcBef>
              <a:spcAft>
                <a:spcPts val="0"/>
              </a:spcAft>
              <a:buClr>
                <a:schemeClr val="dk1"/>
              </a:buClr>
              <a:buSzPts val="1400"/>
              <a:buNone/>
              <a:defRPr sz="1400">
                <a:latin typeface="Arial"/>
                <a:ea typeface="Arial"/>
                <a:cs typeface="Arial"/>
                <a:sym typeface="Arial"/>
              </a:defRPr>
            </a:lvl4pPr>
            <a:lvl5pPr marL="2286000" lvl="4" indent="-228600" algn="l">
              <a:lnSpc>
                <a:spcPct val="90000"/>
              </a:lnSpc>
              <a:spcBef>
                <a:spcPts val="400"/>
              </a:spcBef>
              <a:spcAft>
                <a:spcPts val="0"/>
              </a:spcAft>
              <a:buClr>
                <a:schemeClr val="dk1"/>
              </a:buClr>
              <a:buSzPts val="1400"/>
              <a:buNone/>
              <a:defRPr sz="14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8"/>
          <p:cNvSpPr txBox="1">
            <a:spLocks noGrp="1"/>
          </p:cNvSpPr>
          <p:nvPr>
            <p:ph type="body" idx="9"/>
          </p:nvPr>
        </p:nvSpPr>
        <p:spPr>
          <a:xfrm>
            <a:off x="6514529" y="2312628"/>
            <a:ext cx="2057400" cy="685800"/>
          </a:xfrm>
          <a:prstGeom prst="rect">
            <a:avLst/>
          </a:prstGeom>
          <a:noFill/>
          <a:ln>
            <a:noFill/>
          </a:ln>
        </p:spPr>
        <p:txBody>
          <a:bodyPr spcFirstLastPara="1" wrap="square" lIns="68575" tIns="34275" rIns="68575" bIns="34275" anchor="t" anchorCtr="0">
            <a:noAutofit/>
          </a:bodyPr>
          <a:lstStyle>
            <a:lvl1pPr marL="457200" lvl="0" indent="-228600" algn="l">
              <a:lnSpc>
                <a:spcPct val="142857"/>
              </a:lnSpc>
              <a:spcBef>
                <a:spcPts val="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8"/>
          <p:cNvSpPr/>
          <p:nvPr/>
        </p:nvSpPr>
        <p:spPr>
          <a:xfrm>
            <a:off x="0" y="1748993"/>
            <a:ext cx="3658172"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duct Benefits">
  <p:cSld name="Product Benefits">
    <p:spTree>
      <p:nvGrpSpPr>
        <p:cNvPr id="1" name="Shape 87"/>
        <p:cNvGrpSpPr/>
        <p:nvPr/>
      </p:nvGrpSpPr>
      <p:grpSpPr>
        <a:xfrm>
          <a:off x="0" y="0"/>
          <a:ext cx="0" cy="0"/>
          <a:chOff x="0" y="0"/>
          <a:chExt cx="0" cy="0"/>
        </a:xfrm>
      </p:grpSpPr>
      <p:sp>
        <p:nvSpPr>
          <p:cNvPr id="88" name="Google Shape;88;p9"/>
          <p:cNvSpPr>
            <a:spLocks noGrp="1"/>
          </p:cNvSpPr>
          <p:nvPr>
            <p:ph type="pic" idx="2"/>
          </p:nvPr>
        </p:nvSpPr>
        <p:spPr>
          <a:xfrm>
            <a:off x="171450" y="0"/>
            <a:ext cx="8971407" cy="5143500"/>
          </a:xfrm>
          <a:prstGeom prst="rect">
            <a:avLst/>
          </a:prstGeom>
          <a:solidFill>
            <a:srgbClr val="C4FFFF"/>
          </a:solidFill>
          <a:ln>
            <a:noFill/>
          </a:ln>
        </p:spPr>
      </p:sp>
      <p:sp>
        <p:nvSpPr>
          <p:cNvPr id="89" name="Google Shape;89;p9"/>
          <p:cNvSpPr txBox="1">
            <a:spLocks noGrp="1"/>
          </p:cNvSpPr>
          <p:nvPr>
            <p:ph type="title"/>
          </p:nvPr>
        </p:nvSpPr>
        <p:spPr>
          <a:xfrm>
            <a:off x="685799" y="274320"/>
            <a:ext cx="48006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9"/>
          <p:cNvSpPr txBox="1">
            <a:spLocks noGrp="1"/>
          </p:cNvSpPr>
          <p:nvPr>
            <p:ph type="body" idx="1"/>
          </p:nvPr>
        </p:nvSpPr>
        <p:spPr>
          <a:xfrm>
            <a:off x="685801" y="1500219"/>
            <a:ext cx="2371724" cy="2557430"/>
          </a:xfrm>
          <a:prstGeom prst="rect">
            <a:avLst/>
          </a:prstGeom>
          <a:noFill/>
          <a:ln>
            <a:noFill/>
          </a:ln>
        </p:spPr>
        <p:txBody>
          <a:bodyPr spcFirstLastPara="1" wrap="square" lIns="68575" tIns="34275" rIns="68575" bIns="34275" anchor="t" anchorCtr="0">
            <a:normAutofit/>
          </a:bodyPr>
          <a:lstStyle>
            <a:lvl1pPr marL="457200" lvl="0" indent="-228600" algn="l">
              <a:lnSpc>
                <a:spcPct val="133333"/>
              </a:lnSpc>
              <a:spcBef>
                <a:spcPts val="0"/>
              </a:spcBef>
              <a:spcAft>
                <a:spcPts val="0"/>
              </a:spcAft>
              <a:buClr>
                <a:schemeClr val="dk1"/>
              </a:buClr>
              <a:buSzPts val="1400"/>
              <a:buNone/>
              <a:defRPr sz="14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1100"/>
              <a:buNone/>
              <a:defRPr sz="1100"/>
            </a:lvl3pPr>
            <a:lvl4pPr marL="1828800" lvl="3" indent="-228600" algn="l">
              <a:lnSpc>
                <a:spcPct val="90000"/>
              </a:lnSpc>
              <a:spcBef>
                <a:spcPts val="400"/>
              </a:spcBef>
              <a:spcAft>
                <a:spcPts val="0"/>
              </a:spcAft>
              <a:buClr>
                <a:schemeClr val="dk1"/>
              </a:buClr>
              <a:buSzPts val="1100"/>
              <a:buNone/>
              <a:defRPr sz="1100"/>
            </a:lvl4pPr>
            <a:lvl5pPr marL="2286000" lvl="4" indent="-228600" algn="l">
              <a:lnSpc>
                <a:spcPct val="9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4" name="Google Shape;94;p9"/>
          <p:cNvSpPr/>
          <p:nvPr/>
        </p:nvSpPr>
        <p:spPr>
          <a:xfrm>
            <a:off x="0" y="0"/>
            <a:ext cx="171450" cy="51435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 name="Google Shape;95;p9"/>
          <p:cNvSpPr txBox="1">
            <a:spLocks noGrp="1"/>
          </p:cNvSpPr>
          <p:nvPr>
            <p:ph type="body" idx="3"/>
          </p:nvPr>
        </p:nvSpPr>
        <p:spPr>
          <a:xfrm>
            <a:off x="3929634" y="4135374"/>
            <a:ext cx="5218938" cy="1028700"/>
          </a:xfrm>
          <a:prstGeom prst="rect">
            <a:avLst/>
          </a:prstGeom>
          <a:noFill/>
          <a:ln>
            <a:noFill/>
          </a:ln>
        </p:spPr>
        <p:txBody>
          <a:bodyPr spcFirstLastPara="1" wrap="square" lIns="68575" tIns="34275" rIns="68575" bIns="0" anchor="t" anchorCtr="0">
            <a:noAutofit/>
          </a:bodyPr>
          <a:lstStyle>
            <a:lvl1pPr marL="457200" lvl="0" indent="-228600" algn="r">
              <a:lnSpc>
                <a:spcPct val="100000"/>
              </a:lnSpc>
              <a:spcBef>
                <a:spcPts val="0"/>
              </a:spcBef>
              <a:spcAft>
                <a:spcPts val="0"/>
              </a:spcAft>
              <a:buClr>
                <a:srgbClr val="F2F2F2"/>
              </a:buClr>
              <a:buSzPts val="8300"/>
              <a:buNone/>
              <a:defRPr sz="8300" cap="none">
                <a:solidFill>
                  <a:srgbClr val="F2F2F2"/>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siness Model">
  <p:cSld name="Business Model">
    <p:spTree>
      <p:nvGrpSpPr>
        <p:cNvPr id="1" name="Shape 96"/>
        <p:cNvGrpSpPr/>
        <p:nvPr/>
      </p:nvGrpSpPr>
      <p:grpSpPr>
        <a:xfrm>
          <a:off x="0" y="0"/>
          <a:ext cx="0" cy="0"/>
          <a:chOff x="0" y="0"/>
          <a:chExt cx="0" cy="0"/>
        </a:xfrm>
      </p:grpSpPr>
      <p:sp>
        <p:nvSpPr>
          <p:cNvPr id="97" name="Google Shape;97;p10"/>
          <p:cNvSpPr>
            <a:spLocks noGrp="1"/>
          </p:cNvSpPr>
          <p:nvPr>
            <p:ph type="pic" idx="2"/>
          </p:nvPr>
        </p:nvSpPr>
        <p:spPr>
          <a:xfrm>
            <a:off x="1143" y="0"/>
            <a:ext cx="9141714" cy="5143500"/>
          </a:xfrm>
          <a:prstGeom prst="rect">
            <a:avLst/>
          </a:prstGeom>
          <a:solidFill>
            <a:srgbClr val="C4FFFF"/>
          </a:solidFill>
          <a:ln>
            <a:noFill/>
          </a:ln>
        </p:spPr>
      </p:sp>
      <p:sp>
        <p:nvSpPr>
          <p:cNvPr id="98" name="Google Shape;98;p1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9" name="Google Shape;99;p1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10"/>
          <p:cNvSpPr txBox="1">
            <a:spLocks noGrp="1"/>
          </p:cNvSpPr>
          <p:nvPr>
            <p:ph type="body" idx="1"/>
          </p:nvPr>
        </p:nvSpPr>
        <p:spPr>
          <a:xfrm>
            <a:off x="1083564" y="1865374"/>
            <a:ext cx="2194560" cy="2035784"/>
          </a:xfrm>
          <a:prstGeom prst="rect">
            <a:avLst/>
          </a:prstGeom>
          <a:solidFill>
            <a:schemeClr val="lt1">
              <a:alpha val="84313"/>
            </a:schemeClr>
          </a:solidFill>
          <a:ln>
            <a:noFill/>
          </a:ln>
        </p:spPr>
        <p:txBody>
          <a:bodyPr spcFirstLastPara="1" wrap="square" lIns="68575" tIns="322325" rIns="68575" bIns="34275" anchor="t" anchorCtr="0">
            <a:no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10"/>
          <p:cNvSpPr txBox="1">
            <a:spLocks noGrp="1"/>
          </p:cNvSpPr>
          <p:nvPr>
            <p:ph type="body" idx="3"/>
          </p:nvPr>
        </p:nvSpPr>
        <p:spPr>
          <a:xfrm>
            <a:off x="1255014" y="2530602"/>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0"/>
          <p:cNvSpPr txBox="1">
            <a:spLocks noGrp="1"/>
          </p:cNvSpPr>
          <p:nvPr>
            <p:ph type="body" idx="4"/>
          </p:nvPr>
        </p:nvSpPr>
        <p:spPr>
          <a:xfrm>
            <a:off x="3477006" y="1865374"/>
            <a:ext cx="2194560" cy="2036826"/>
          </a:xfrm>
          <a:prstGeom prst="rect">
            <a:avLst/>
          </a:prstGeom>
          <a:solidFill>
            <a:schemeClr val="lt1">
              <a:alpha val="84313"/>
            </a:schemeClr>
          </a:solidFill>
          <a:ln>
            <a:noFill/>
          </a:ln>
        </p:spPr>
        <p:txBody>
          <a:bodyPr spcFirstLastPara="1" wrap="square" lIns="68575" tIns="322325" rIns="68575" bIns="34275" anchor="t" anchorCtr="0">
            <a:norm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10"/>
          <p:cNvSpPr txBox="1">
            <a:spLocks noGrp="1"/>
          </p:cNvSpPr>
          <p:nvPr>
            <p:ph type="body" idx="5"/>
          </p:nvPr>
        </p:nvSpPr>
        <p:spPr>
          <a:xfrm>
            <a:off x="3655331" y="2530602"/>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10"/>
          <p:cNvSpPr txBox="1">
            <a:spLocks noGrp="1"/>
          </p:cNvSpPr>
          <p:nvPr>
            <p:ph type="body" idx="6"/>
          </p:nvPr>
        </p:nvSpPr>
        <p:spPr>
          <a:xfrm>
            <a:off x="5843016" y="1865374"/>
            <a:ext cx="2194560" cy="2036826"/>
          </a:xfrm>
          <a:prstGeom prst="rect">
            <a:avLst/>
          </a:prstGeom>
          <a:solidFill>
            <a:schemeClr val="lt1">
              <a:alpha val="84313"/>
            </a:schemeClr>
          </a:solidFill>
          <a:ln>
            <a:noFill/>
          </a:ln>
        </p:spPr>
        <p:txBody>
          <a:bodyPr spcFirstLastPara="1" wrap="square" lIns="68575" tIns="322325" rIns="68575" bIns="34275" anchor="t" anchorCtr="0">
            <a:normAutofit/>
          </a:bodyPr>
          <a:lstStyle>
            <a:lvl1pPr marL="457200" lvl="0" indent="-228600" algn="ctr">
              <a:lnSpc>
                <a:spcPct val="90000"/>
              </a:lnSpc>
              <a:spcBef>
                <a:spcPts val="800"/>
              </a:spcBef>
              <a:spcAft>
                <a:spcPts val="0"/>
              </a:spcAft>
              <a:buClr>
                <a:schemeClr val="accent1"/>
              </a:buClr>
              <a:buSzPts val="1400"/>
              <a:buFont typeface="Arial"/>
              <a:buNone/>
              <a:defRPr sz="1400" cap="none">
                <a:solidFill>
                  <a:schemeClr val="accen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10"/>
          <p:cNvSpPr txBox="1">
            <a:spLocks noGrp="1"/>
          </p:cNvSpPr>
          <p:nvPr>
            <p:ph type="body" idx="7"/>
          </p:nvPr>
        </p:nvSpPr>
        <p:spPr>
          <a:xfrm>
            <a:off x="6014466" y="2530602"/>
            <a:ext cx="1851660" cy="1028700"/>
          </a:xfrm>
          <a:prstGeom prst="rect">
            <a:avLst/>
          </a:prstGeom>
          <a:noFill/>
          <a:ln>
            <a:noFill/>
          </a:ln>
        </p:spPr>
        <p:txBody>
          <a:bodyPr spcFirstLastPara="1" wrap="square" lIns="68575" tIns="34275" rIns="68575" bIns="34275" anchor="t" anchorCtr="0">
            <a:normAutofit/>
          </a:bodyPr>
          <a:lstStyle>
            <a:lvl1pPr marL="457200" lvl="0" indent="-228600" algn="ctr">
              <a:lnSpc>
                <a:spcPct val="157142"/>
              </a:lnSpc>
              <a:spcBef>
                <a:spcPts val="0"/>
              </a:spcBef>
              <a:spcAft>
                <a:spcPts val="0"/>
              </a:spcAft>
              <a:buClr>
                <a:schemeClr val="dk1"/>
              </a:buClr>
              <a:buSzPts val="1100"/>
              <a:buNone/>
              <a:defRPr sz="11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 name="Google Shape;107;p1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10"/>
          <p:cNvSpPr/>
          <p:nvPr/>
        </p:nvSpPr>
        <p:spPr>
          <a:xfrm>
            <a:off x="1083564" y="1693926"/>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10"/>
          <p:cNvSpPr/>
          <p:nvPr/>
        </p:nvSpPr>
        <p:spPr>
          <a:xfrm>
            <a:off x="3477006" y="1693926"/>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10"/>
          <p:cNvSpPr/>
          <p:nvPr/>
        </p:nvSpPr>
        <p:spPr>
          <a:xfrm>
            <a:off x="5843016" y="1693926"/>
            <a:ext cx="219456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52">
          <p15:clr>
            <a:srgbClr val="5ACBF0"/>
          </p15:clr>
        </p15:guide>
        <p15:guide id="2" pos="1926">
          <p15:clr>
            <a:srgbClr val="5ACBF0"/>
          </p15:clr>
        </p15:guide>
        <p15:guide id="3" pos="4320">
          <p15:clr>
            <a:srgbClr val="F26B43"/>
          </p15:clr>
        </p15:guide>
        <p15:guide id="4" pos="1440">
          <p15:clr>
            <a:srgbClr val="F26B43"/>
          </p15:clr>
        </p15:guide>
        <p15:guide id="5" pos="2880">
          <p15:clr>
            <a:srgbClr val="F26B43"/>
          </p15:clr>
        </p15:guide>
        <p15:guide id="6" pos="432">
          <p15:clr>
            <a:srgbClr val="000000"/>
          </p15:clr>
        </p15:guide>
        <p15:guide id="7" pos="5328">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31"/>
        <p:cNvGrpSpPr/>
        <p:nvPr/>
      </p:nvGrpSpPr>
      <p:grpSpPr>
        <a:xfrm>
          <a:off x="0" y="0"/>
          <a:ext cx="0" cy="0"/>
          <a:chOff x="0" y="0"/>
          <a:chExt cx="0" cy="0"/>
        </a:xfrm>
      </p:grpSpPr>
      <p:sp>
        <p:nvSpPr>
          <p:cNvPr id="332" name="Google Shape;33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33" name="Google Shape;333;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34" name="Google Shape;33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www.kaggle.com/datasets/ucimachinelearning/photoplethysmography-ppg-dataset" TargetMode="External"/><Relationship Id="rId4" Type="http://schemas.openxmlformats.org/officeDocument/2006/relationships/hyperlink" Target="https://www.kaggle.com/datasets/evilspirit05/ecg-analysi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38" descr="photo of bridge and cables"/>
          <p:cNvPicPr preferRelativeResize="0">
            <a:picLocks noGrp="1"/>
          </p:cNvPicPr>
          <p:nvPr>
            <p:ph type="pic" idx="2"/>
          </p:nvPr>
        </p:nvPicPr>
        <p:blipFill rotWithShape="1">
          <a:blip r:embed="rId3">
            <a:alphaModFix/>
          </a:blip>
          <a:srcRect/>
          <a:stretch/>
        </p:blipFill>
        <p:spPr>
          <a:xfrm>
            <a:off x="0" y="7495"/>
            <a:ext cx="9141714" cy="5143500"/>
          </a:xfrm>
          <a:prstGeom prst="rect">
            <a:avLst/>
          </a:prstGeom>
          <a:solidFill>
            <a:srgbClr val="C4FFFF"/>
          </a:solidFill>
          <a:ln>
            <a:noFill/>
          </a:ln>
        </p:spPr>
      </p:pic>
      <p:sp>
        <p:nvSpPr>
          <p:cNvPr id="381" name="Google Shape;381;p38"/>
          <p:cNvSpPr txBox="1">
            <a:spLocks noGrp="1"/>
          </p:cNvSpPr>
          <p:nvPr>
            <p:ph type="ctrTitle"/>
          </p:nvPr>
        </p:nvSpPr>
        <p:spPr>
          <a:xfrm>
            <a:off x="1141857" y="457200"/>
            <a:ext cx="6858000" cy="2480872"/>
          </a:xfrm>
          <a:prstGeom prst="rect">
            <a:avLst/>
          </a:prstGeom>
          <a:noFill/>
          <a:ln>
            <a:noFill/>
          </a:ln>
        </p:spPr>
        <p:txBody>
          <a:bodyPr spcFirstLastPara="1" wrap="square" lIns="68575" tIns="34275" rIns="68575" bIns="34275" anchor="b" anchorCtr="0">
            <a:noAutofit/>
          </a:bodyPr>
          <a:lstStyle/>
          <a:p>
            <a:pPr algn="ctr">
              <a:lnSpc>
                <a:spcPct val="115000"/>
              </a:lnSpc>
              <a:spcAft>
                <a:spcPts val="800"/>
              </a:spcAft>
            </a:pPr>
            <a:r>
              <a:rPr lang="en-IN"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t>A HYBRID MULTI-MODEL BASED APPROACH FOR HEART DISEASE DETECTION AND CLASSIFICATION</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2" name="Google Shape;382;p38"/>
          <p:cNvSpPr txBox="1">
            <a:spLocks noGrp="1"/>
          </p:cNvSpPr>
          <p:nvPr>
            <p:ph type="body" idx="1"/>
          </p:nvPr>
        </p:nvSpPr>
        <p:spPr>
          <a:xfrm>
            <a:off x="0" y="3539308"/>
            <a:ext cx="5965031" cy="342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400"/>
              <a:buNone/>
            </a:pPr>
            <a:r>
              <a:rPr lang="en-GB"/>
              <a:t>UNDER THE GUIDANCE OF - Dr Premanand V</a:t>
            </a:r>
            <a:br>
              <a:rPr lang="en-GB"/>
            </a:br>
            <a:br>
              <a:rPr lang="en-GB"/>
            </a:br>
            <a:r>
              <a:rPr lang="en-GB"/>
              <a:t>BY </a:t>
            </a:r>
            <a:br>
              <a:rPr lang="en-GB"/>
            </a:br>
            <a:r>
              <a:rPr lang="en-GB"/>
              <a:t>Anandakrishnan A- 21BCE1682</a:t>
            </a:r>
            <a:endParaRPr/>
          </a:p>
          <a:p>
            <a:pPr marL="0" lvl="0" indent="0" algn="l" rtl="0">
              <a:lnSpc>
                <a:spcPct val="90000"/>
              </a:lnSpc>
              <a:spcBef>
                <a:spcPts val="800"/>
              </a:spcBef>
              <a:spcAft>
                <a:spcPts val="0"/>
              </a:spcAft>
              <a:buClr>
                <a:schemeClr val="lt1"/>
              </a:buClr>
              <a:buSzPts val="1400"/>
              <a:buNone/>
            </a:pPr>
            <a:r>
              <a:rPr lang="en-GB"/>
              <a:t>Aryan Sanjay Matte- 21BCE5850</a:t>
            </a:r>
            <a:endParaRPr/>
          </a:p>
          <a:p>
            <a:pPr marL="0" lvl="0" indent="0" algn="l" rtl="0">
              <a:lnSpc>
                <a:spcPct val="90000"/>
              </a:lnSpc>
              <a:spcBef>
                <a:spcPts val="800"/>
              </a:spcBef>
              <a:spcAft>
                <a:spcPts val="0"/>
              </a:spcAft>
              <a:buClr>
                <a:schemeClr val="lt1"/>
              </a:buClr>
              <a:buSzPts val="1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7"/>
          <p:cNvSpPr txBox="1">
            <a:spLocks noGrp="1"/>
          </p:cNvSpPr>
          <p:nvPr>
            <p:ph type="title"/>
          </p:nvPr>
        </p:nvSpPr>
        <p:spPr>
          <a:xfrm>
            <a:off x="2108573" y="273850"/>
            <a:ext cx="63354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ct val="100000"/>
              <a:buFont typeface="Arial"/>
              <a:buNone/>
            </a:pPr>
            <a:r>
              <a:rPr lang="en-GB"/>
              <a:t>Proposed System-ALGORITHMS AND MODULES </a:t>
            </a:r>
            <a:endParaRPr/>
          </a:p>
        </p:txBody>
      </p:sp>
      <p:pic>
        <p:nvPicPr>
          <p:cNvPr id="450" name="Google Shape;450;p47"/>
          <p:cNvPicPr preferRelativeResize="0">
            <a:picLocks noGrp="1"/>
          </p:cNvPicPr>
          <p:nvPr>
            <p:ph type="pic" idx="2"/>
          </p:nvPr>
        </p:nvPicPr>
        <p:blipFill rotWithShape="1">
          <a:blip r:embed="rId3">
            <a:alphaModFix/>
          </a:blip>
          <a:srcRect l="21417" r="21423"/>
          <a:stretch/>
        </p:blipFill>
        <p:spPr>
          <a:xfrm>
            <a:off x="61475" y="102850"/>
            <a:ext cx="1543099" cy="2025326"/>
          </a:xfrm>
          <a:prstGeom prst="rect">
            <a:avLst/>
          </a:prstGeom>
          <a:solidFill>
            <a:srgbClr val="C4FFFF"/>
          </a:solidFill>
          <a:ln>
            <a:noFill/>
          </a:ln>
        </p:spPr>
      </p:pic>
      <p:sp>
        <p:nvSpPr>
          <p:cNvPr id="451" name="Google Shape;451;p47"/>
          <p:cNvSpPr txBox="1">
            <a:spLocks noGrp="1"/>
          </p:cNvSpPr>
          <p:nvPr>
            <p:ph type="body" idx="1"/>
          </p:nvPr>
        </p:nvSpPr>
        <p:spPr>
          <a:xfrm>
            <a:off x="1604575" y="1268050"/>
            <a:ext cx="7490400" cy="38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15000"/>
              </a:lnSpc>
              <a:spcBef>
                <a:spcPts val="1200"/>
              </a:spcBef>
              <a:spcAft>
                <a:spcPts val="0"/>
              </a:spcAft>
              <a:buClr>
                <a:schemeClr val="dk1"/>
              </a:buClr>
              <a:buSzPts val="1100"/>
              <a:buNone/>
            </a:pPr>
            <a:r>
              <a:rPr lang="en-GB" sz="1100" b="1" dirty="0">
                <a:solidFill>
                  <a:schemeClr val="dk1"/>
                </a:solidFill>
              </a:rPr>
              <a:t>ML Models Used:</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dirty="0">
                <a:solidFill>
                  <a:schemeClr val="dk1"/>
                </a:solidFill>
              </a:rPr>
              <a:t>Random Forest – A robust ensemble learning model that improves classification accuracy.</a:t>
            </a:r>
            <a:endParaRPr sz="1100" dirty="0">
              <a:solidFill>
                <a:schemeClr val="dk1"/>
              </a:solidFill>
            </a:endParaRPr>
          </a:p>
          <a:p>
            <a:pPr marL="0" lvl="0" indent="0" algn="l" rtl="0">
              <a:lnSpc>
                <a:spcPct val="115000"/>
              </a:lnSpc>
              <a:spcBef>
                <a:spcPts val="1200"/>
              </a:spcBef>
              <a:spcAft>
                <a:spcPts val="0"/>
              </a:spcAft>
              <a:buClr>
                <a:schemeClr val="dk1"/>
              </a:buClr>
              <a:buSzPts val="1100"/>
              <a:buNone/>
            </a:pPr>
            <a:r>
              <a:rPr lang="en-GB" sz="1100" b="1" dirty="0">
                <a:solidFill>
                  <a:schemeClr val="dk1"/>
                </a:solidFill>
              </a:rPr>
              <a:t>Deep Learning Models Used:</a:t>
            </a:r>
            <a:endParaRPr sz="1100" b="1"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a:solidFill>
                  <a:schemeClr val="dk1"/>
                </a:solidFill>
              </a:rPr>
              <a:t>2D CNN – A 2D Convolutional Neural Network is a deep learning model that extracts spatial features from image data using convolutional layers, making it ideal for ECG image classification in our model</a:t>
            </a:r>
          </a:p>
          <a:p>
            <a:pPr marL="457200" lvl="0" indent="-298450" algn="l" rtl="0">
              <a:lnSpc>
                <a:spcPct val="115000"/>
              </a:lnSpc>
              <a:spcBef>
                <a:spcPts val="0"/>
              </a:spcBef>
              <a:spcAft>
                <a:spcPts val="0"/>
              </a:spcAft>
              <a:buClr>
                <a:schemeClr val="dk1"/>
              </a:buClr>
              <a:buSzPts val="1100"/>
              <a:buChar char="●"/>
            </a:pPr>
            <a:r>
              <a:rPr lang="en-GB" sz="1100" dirty="0" err="1">
                <a:solidFill>
                  <a:schemeClr val="dk1"/>
                </a:solidFill>
              </a:rPr>
              <a:t>BiLSTM</a:t>
            </a:r>
            <a:r>
              <a:rPr lang="en-GB" sz="1100" dirty="0">
                <a:solidFill>
                  <a:schemeClr val="dk1"/>
                </a:solidFill>
              </a:rPr>
              <a:t> (Bidirectional Long Short-Term Memory)-</a:t>
            </a:r>
            <a:r>
              <a:rPr lang="en-GB" sz="1100" dirty="0" err="1">
                <a:solidFill>
                  <a:schemeClr val="dk1"/>
                </a:solidFill>
              </a:rPr>
              <a:t>BiLSTM</a:t>
            </a:r>
            <a:r>
              <a:rPr lang="en-GB" sz="1100" dirty="0">
                <a:solidFill>
                  <a:schemeClr val="dk1"/>
                </a:solidFill>
              </a:rPr>
              <a:t> processes data </a:t>
            </a:r>
            <a:r>
              <a:rPr lang="en-GB" sz="1100" b="1" dirty="0">
                <a:solidFill>
                  <a:schemeClr val="dk1"/>
                </a:solidFill>
              </a:rPr>
              <a:t>in both forward and backward directions</a:t>
            </a:r>
            <a:r>
              <a:rPr lang="en-GB" sz="1100" dirty="0">
                <a:solidFill>
                  <a:schemeClr val="dk1"/>
                </a:solidFill>
              </a:rPr>
              <a:t>. This helps in learning </a:t>
            </a:r>
            <a:r>
              <a:rPr lang="en-GB" sz="1100" b="1" dirty="0">
                <a:solidFill>
                  <a:schemeClr val="dk1"/>
                </a:solidFill>
              </a:rPr>
              <a:t>contextual information</a:t>
            </a:r>
            <a:r>
              <a:rPr lang="en-GB" sz="1100" dirty="0">
                <a:solidFill>
                  <a:schemeClr val="dk1"/>
                </a:solidFill>
              </a:rPr>
              <a:t> from both past and future time steps. Especially useful in heart sound classification, where patterns are cyclic</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err="1">
                <a:solidFill>
                  <a:schemeClr val="dk1"/>
                </a:solidFill>
              </a:rPr>
              <a:t>EfficientNet</a:t>
            </a:r>
            <a:r>
              <a:rPr lang="en-GB" sz="1100" dirty="0">
                <a:solidFill>
                  <a:schemeClr val="dk1"/>
                </a:solidFill>
              </a:rPr>
              <a:t>- </a:t>
            </a:r>
            <a:r>
              <a:rPr lang="en-GB" sz="1100" dirty="0" err="1">
                <a:solidFill>
                  <a:schemeClr val="dk1"/>
                </a:solidFill>
              </a:rPr>
              <a:t>EfficientNet</a:t>
            </a:r>
            <a:r>
              <a:rPr lang="en-GB" sz="1100" dirty="0">
                <a:solidFill>
                  <a:schemeClr val="dk1"/>
                </a:solidFill>
              </a:rPr>
              <a:t> is a </a:t>
            </a:r>
            <a:r>
              <a:rPr lang="en-GB" sz="1100" b="1" dirty="0">
                <a:solidFill>
                  <a:schemeClr val="dk1"/>
                </a:solidFill>
              </a:rPr>
              <a:t>deep convolutional neural network (CNN)</a:t>
            </a:r>
            <a:r>
              <a:rPr lang="en-GB" sz="1100" dirty="0">
                <a:solidFill>
                  <a:schemeClr val="dk1"/>
                </a:solidFill>
              </a:rPr>
              <a:t> architecture designed for image classification. It is optimized for high accuracy with fewer parameters compared to older architectures (e.g., </a:t>
            </a:r>
            <a:r>
              <a:rPr lang="en-GB" sz="1100" dirty="0" err="1">
                <a:solidFill>
                  <a:schemeClr val="dk1"/>
                </a:solidFill>
              </a:rPr>
              <a:t>ResNet</a:t>
            </a:r>
            <a:r>
              <a:rPr lang="en-GB" sz="1100" dirty="0">
                <a:solidFill>
                  <a:schemeClr val="dk1"/>
                </a:solidFill>
              </a:rPr>
              <a:t>, VGG)</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a:solidFill>
                  <a:schemeClr val="dk1"/>
                </a:solidFill>
              </a:rPr>
              <a:t>ResNet50: Uses </a:t>
            </a:r>
            <a:r>
              <a:rPr lang="en-GB" sz="1100" b="1" dirty="0">
                <a:solidFill>
                  <a:schemeClr val="dk1"/>
                </a:solidFill>
              </a:rPr>
              <a:t>residual connections</a:t>
            </a:r>
            <a:r>
              <a:rPr lang="en-GB" sz="1100" dirty="0">
                <a:solidFill>
                  <a:schemeClr val="dk1"/>
                </a:solidFill>
              </a:rPr>
              <a:t> to prevent the vanishing gradient problem. Can </a:t>
            </a:r>
            <a:r>
              <a:rPr lang="en-GB" sz="1100" b="1" dirty="0">
                <a:solidFill>
                  <a:schemeClr val="dk1"/>
                </a:solidFill>
              </a:rPr>
              <a:t>capture deeper spatial features</a:t>
            </a:r>
            <a:r>
              <a:rPr lang="en-GB" sz="1100" dirty="0">
                <a:solidFill>
                  <a:schemeClr val="dk1"/>
                </a:solidFill>
              </a:rPr>
              <a:t> missed by </a:t>
            </a:r>
            <a:r>
              <a:rPr lang="en-GB" sz="1100" dirty="0" err="1">
                <a:solidFill>
                  <a:schemeClr val="dk1"/>
                </a:solidFill>
              </a:rPr>
              <a:t>EfficientNet.</a:t>
            </a:r>
            <a:r>
              <a:rPr lang="en-GB" sz="1100" b="1" dirty="0" err="1">
                <a:solidFill>
                  <a:schemeClr val="dk1"/>
                </a:solidFill>
              </a:rPr>
              <a:t>Pretrained</a:t>
            </a:r>
            <a:r>
              <a:rPr lang="en-GB" sz="1100" b="1" dirty="0">
                <a:solidFill>
                  <a:schemeClr val="dk1"/>
                </a:solidFill>
              </a:rPr>
              <a:t> on ImageNet</a:t>
            </a:r>
            <a:r>
              <a:rPr lang="en-GB" sz="1100" dirty="0">
                <a:solidFill>
                  <a:schemeClr val="dk1"/>
                </a:solidFill>
              </a:rPr>
              <a:t> (leverages learned patterns from large datasets)</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dirty="0">
                <a:solidFill>
                  <a:schemeClr val="dk1"/>
                </a:solidFill>
              </a:rPr>
              <a:t>Multilayer Perceptron (MLP) (Classifier):Classifies concatenated features into heart disease categories.</a:t>
            </a:r>
            <a:endParaRPr sz="11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2108573" y="273850"/>
            <a:ext cx="63354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ct val="100000"/>
              <a:buFont typeface="Arial"/>
              <a:buNone/>
            </a:pPr>
            <a:r>
              <a:rPr lang="en-GB"/>
              <a:t>Proposed System-ALGORITHMS AND MODULES </a:t>
            </a:r>
            <a:endParaRPr/>
          </a:p>
        </p:txBody>
      </p:sp>
      <p:pic>
        <p:nvPicPr>
          <p:cNvPr id="457" name="Google Shape;457;p48"/>
          <p:cNvPicPr preferRelativeResize="0">
            <a:picLocks noGrp="1"/>
          </p:cNvPicPr>
          <p:nvPr>
            <p:ph type="pic" idx="2"/>
          </p:nvPr>
        </p:nvPicPr>
        <p:blipFill rotWithShape="1">
          <a:blip r:embed="rId3">
            <a:alphaModFix/>
          </a:blip>
          <a:srcRect l="21417" r="21423"/>
          <a:stretch/>
        </p:blipFill>
        <p:spPr>
          <a:xfrm>
            <a:off x="61475" y="102850"/>
            <a:ext cx="1543099" cy="2025326"/>
          </a:xfrm>
          <a:prstGeom prst="rect">
            <a:avLst/>
          </a:prstGeom>
          <a:solidFill>
            <a:srgbClr val="C4FFFF"/>
          </a:solidFill>
          <a:ln>
            <a:noFill/>
          </a:ln>
        </p:spPr>
      </p:pic>
      <p:sp>
        <p:nvSpPr>
          <p:cNvPr id="458" name="Google Shape;458;p48"/>
          <p:cNvSpPr txBox="1">
            <a:spLocks noGrp="1"/>
          </p:cNvSpPr>
          <p:nvPr>
            <p:ph type="body" idx="1"/>
          </p:nvPr>
        </p:nvSpPr>
        <p:spPr>
          <a:xfrm>
            <a:off x="1604575" y="1268050"/>
            <a:ext cx="7490400" cy="38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457200" lvl="0" indent="0" algn="l" rtl="0">
              <a:lnSpc>
                <a:spcPct val="115000"/>
              </a:lnSpc>
              <a:spcBef>
                <a:spcPts val="1200"/>
              </a:spcBef>
              <a:spcAft>
                <a:spcPts val="0"/>
              </a:spcAft>
              <a:buNone/>
            </a:pPr>
            <a:r>
              <a:rPr lang="en-GB" sz="1100" b="1">
                <a:solidFill>
                  <a:schemeClr val="dk1"/>
                </a:solidFill>
              </a:rPr>
              <a:t>Preprocessing Techniques Used:</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Deionizing &amp; Denoising – Removes noise and unwanted distortions.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Resampling – Standardizes signal data for uniform analysis.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Segmentation – Isolates key waveform components for precise feature extraction.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Mel-Frequency Cepstral Coefficients (MFCC) -extraction involves several steps to transform raw audio signals into meaningful features for machine learning models. Below are the step-by-step details</a:t>
            </a:r>
            <a:endParaRPr sz="1100">
              <a:solidFill>
                <a:schemeClr val="dk1"/>
              </a:solidFill>
            </a:endParaRPr>
          </a:p>
          <a:p>
            <a:pPr marL="0" lvl="0" indent="0" algn="l" rtl="0">
              <a:lnSpc>
                <a:spcPct val="115000"/>
              </a:lnSpc>
              <a:spcBef>
                <a:spcPts val="1200"/>
              </a:spcBef>
              <a:spcAft>
                <a:spcPts val="0"/>
              </a:spcAft>
              <a:buClr>
                <a:schemeClr val="dk1"/>
              </a:buClr>
              <a:buSzPts val="1100"/>
              <a:buNone/>
            </a:pPr>
            <a:r>
              <a:rPr lang="en-GB" sz="1100" b="1">
                <a:solidFill>
                  <a:schemeClr val="dk1"/>
                </a:solidFill>
              </a:rPr>
              <a:t>Dataset Links: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ECG: </a:t>
            </a:r>
            <a:r>
              <a:rPr lang="en-GB" sz="1100" u="sng">
                <a:solidFill>
                  <a:schemeClr val="hlink"/>
                </a:solidFill>
                <a:hlinkClick r:id="rId4"/>
              </a:rPr>
              <a:t>https://www.kaggle.com/datasets/evilspirit05/ecg-analysis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PPG: </a:t>
            </a:r>
            <a:r>
              <a:rPr lang="en-GB" sz="1100" u="sng">
                <a:solidFill>
                  <a:schemeClr val="hlink"/>
                </a:solidFill>
                <a:hlinkClick r:id="rId5"/>
              </a:rPr>
              <a:t>https://www.kaggle.com/datasets/ucimachinelearning/photoplethysmography-ppg-dataset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PCG:https://www.kaggle.com/datasets/swapnilpanda/heart-sound-database</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a:spLocks noGrp="1"/>
          </p:cNvSpPr>
          <p:nvPr>
            <p:ph type="title"/>
          </p:nvPr>
        </p:nvSpPr>
        <p:spPr>
          <a:xfrm>
            <a:off x="1774323" y="273850"/>
            <a:ext cx="66696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DATASETS USED AND THEIR DEFINITION:</a:t>
            </a:r>
            <a:endParaRPr/>
          </a:p>
        </p:txBody>
      </p:sp>
      <p:pic>
        <p:nvPicPr>
          <p:cNvPr id="464" name="Google Shape;464;p49"/>
          <p:cNvPicPr preferRelativeResize="0">
            <a:picLocks noGrp="1"/>
          </p:cNvPicPr>
          <p:nvPr>
            <p:ph type="pic" idx="2"/>
          </p:nvPr>
        </p:nvPicPr>
        <p:blipFill rotWithShape="1">
          <a:blip r:embed="rId3">
            <a:alphaModFix/>
          </a:blip>
          <a:srcRect l="21417" r="21423"/>
          <a:stretch/>
        </p:blipFill>
        <p:spPr>
          <a:xfrm>
            <a:off x="61475" y="102850"/>
            <a:ext cx="1543099" cy="1653950"/>
          </a:xfrm>
          <a:prstGeom prst="rect">
            <a:avLst/>
          </a:prstGeom>
          <a:solidFill>
            <a:srgbClr val="C4FFFF"/>
          </a:solidFill>
          <a:ln>
            <a:noFill/>
          </a:ln>
        </p:spPr>
      </p:pic>
      <p:sp>
        <p:nvSpPr>
          <p:cNvPr id="465" name="Google Shape;465;p49"/>
          <p:cNvSpPr txBox="1">
            <a:spLocks noGrp="1"/>
          </p:cNvSpPr>
          <p:nvPr>
            <p:ph type="body" idx="1"/>
          </p:nvPr>
        </p:nvSpPr>
        <p:spPr>
          <a:xfrm>
            <a:off x="1653650" y="1268050"/>
            <a:ext cx="7490400" cy="395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90000"/>
              </a:lnSpc>
              <a:spcBef>
                <a:spcPts val="0"/>
              </a:spcBef>
              <a:spcAft>
                <a:spcPts val="0"/>
              </a:spcAft>
              <a:buClr>
                <a:schemeClr val="accent1"/>
              </a:buClr>
              <a:buSzPts val="1400"/>
              <a:buNone/>
            </a:pPr>
            <a:endParaRPr sz="1100">
              <a:solidFill>
                <a:schemeClr val="dk1"/>
              </a:solidFill>
            </a:endParaRPr>
          </a:p>
        </p:txBody>
      </p:sp>
      <p:graphicFrame>
        <p:nvGraphicFramePr>
          <p:cNvPr id="466" name="Google Shape;466;p49"/>
          <p:cNvGraphicFramePr/>
          <p:nvPr/>
        </p:nvGraphicFramePr>
        <p:xfrm>
          <a:off x="0" y="1949050"/>
          <a:ext cx="8971400" cy="3044355"/>
        </p:xfrm>
        <a:graphic>
          <a:graphicData uri="http://schemas.openxmlformats.org/drawingml/2006/table">
            <a:tbl>
              <a:tblPr>
                <a:noFill/>
                <a:tableStyleId>{33AB70A2-3EC2-43CA-8A1F-4DABB202197A}</a:tableStyleId>
              </a:tblPr>
              <a:tblGrid>
                <a:gridCol w="1386875">
                  <a:extLst>
                    <a:ext uri="{9D8B030D-6E8A-4147-A177-3AD203B41FA5}">
                      <a16:colId xmlns:a16="http://schemas.microsoft.com/office/drawing/2014/main" val="20000"/>
                    </a:ext>
                  </a:extLst>
                </a:gridCol>
                <a:gridCol w="2515975">
                  <a:extLst>
                    <a:ext uri="{9D8B030D-6E8A-4147-A177-3AD203B41FA5}">
                      <a16:colId xmlns:a16="http://schemas.microsoft.com/office/drawing/2014/main" val="20001"/>
                    </a:ext>
                  </a:extLst>
                </a:gridCol>
                <a:gridCol w="2675300">
                  <a:extLst>
                    <a:ext uri="{9D8B030D-6E8A-4147-A177-3AD203B41FA5}">
                      <a16:colId xmlns:a16="http://schemas.microsoft.com/office/drawing/2014/main" val="20002"/>
                    </a:ext>
                  </a:extLst>
                </a:gridCol>
                <a:gridCol w="2393250">
                  <a:extLst>
                    <a:ext uri="{9D8B030D-6E8A-4147-A177-3AD203B41FA5}">
                      <a16:colId xmlns:a16="http://schemas.microsoft.com/office/drawing/2014/main" val="20003"/>
                    </a:ext>
                  </a:extLst>
                </a:gridCol>
              </a:tblGrid>
              <a:tr h="721275">
                <a:tc>
                  <a:txBody>
                    <a:bodyPr/>
                    <a:lstStyle/>
                    <a:p>
                      <a:pPr marL="0" lvl="0" indent="0" algn="l" rtl="0">
                        <a:spcBef>
                          <a:spcPts val="0"/>
                        </a:spcBef>
                        <a:spcAft>
                          <a:spcPts val="0"/>
                        </a:spcAft>
                        <a:buNone/>
                      </a:pPr>
                      <a:r>
                        <a:rPr lang="en-GB"/>
                        <a:t>Feature</a:t>
                      </a:r>
                      <a:endParaRPr/>
                    </a:p>
                  </a:txBody>
                  <a:tcPr marL="91425" marR="91425" marT="91425" marB="91425"/>
                </a:tc>
                <a:tc>
                  <a:txBody>
                    <a:bodyPr/>
                    <a:lstStyle/>
                    <a:p>
                      <a:pPr marL="0" lvl="0" indent="0" algn="l" rtl="0">
                        <a:spcBef>
                          <a:spcPts val="0"/>
                        </a:spcBef>
                        <a:spcAft>
                          <a:spcPts val="0"/>
                        </a:spcAft>
                        <a:buNone/>
                      </a:pPr>
                      <a:r>
                        <a:rPr lang="en-GB"/>
                        <a:t>PCG (Phonocardiography)</a:t>
                      </a:r>
                      <a:endParaRPr/>
                    </a:p>
                  </a:txBody>
                  <a:tcPr marL="91425" marR="91425" marT="91425" marB="91425"/>
                </a:tc>
                <a:tc>
                  <a:txBody>
                    <a:bodyPr/>
                    <a:lstStyle/>
                    <a:p>
                      <a:pPr marL="0" lvl="0" indent="0" algn="l" rtl="0">
                        <a:spcBef>
                          <a:spcPts val="0"/>
                        </a:spcBef>
                        <a:spcAft>
                          <a:spcPts val="0"/>
                        </a:spcAft>
                        <a:buNone/>
                      </a:pPr>
                      <a:r>
                        <a:rPr lang="en-GB"/>
                        <a:t>PPG (Photoplethysmography)</a:t>
                      </a:r>
                      <a:endParaRPr/>
                    </a:p>
                  </a:txBody>
                  <a:tcPr marL="91425" marR="91425" marT="91425" marB="91425"/>
                </a:tc>
                <a:tc>
                  <a:txBody>
                    <a:bodyPr/>
                    <a:lstStyle/>
                    <a:p>
                      <a:pPr marL="0" lvl="0" indent="0" algn="l" rtl="0">
                        <a:spcBef>
                          <a:spcPts val="0"/>
                        </a:spcBef>
                        <a:spcAft>
                          <a:spcPts val="0"/>
                        </a:spcAft>
                        <a:buNone/>
                      </a:pPr>
                      <a:r>
                        <a:rPr lang="en-GB"/>
                        <a:t>ECG (Electrocardiography)</a:t>
                      </a:r>
                      <a:endParaRPr/>
                    </a:p>
                  </a:txBody>
                  <a:tcPr marL="91425" marR="91425" marT="91425" marB="91425"/>
                </a:tc>
                <a:extLst>
                  <a:ext uri="{0D108BD9-81ED-4DB2-BD59-A6C34878D82A}">
                    <a16:rowId xmlns:a16="http://schemas.microsoft.com/office/drawing/2014/main" val="10000"/>
                  </a:ext>
                </a:extLst>
              </a:tr>
              <a:tr h="750075">
                <a:tc>
                  <a:txBody>
                    <a:bodyPr/>
                    <a:lstStyle/>
                    <a:p>
                      <a:pPr marL="0" lvl="0" indent="0" algn="l" rtl="0">
                        <a:spcBef>
                          <a:spcPts val="0"/>
                        </a:spcBef>
                        <a:spcAft>
                          <a:spcPts val="0"/>
                        </a:spcAft>
                        <a:buNone/>
                      </a:pPr>
                      <a:r>
                        <a:rPr lang="en-GB"/>
                        <a:t>Definition</a:t>
                      </a:r>
                      <a:endParaRPr/>
                    </a:p>
                  </a:txBody>
                  <a:tcPr marL="91425" marR="91425" marT="91425" marB="91425"/>
                </a:tc>
                <a:tc>
                  <a:txBody>
                    <a:bodyPr/>
                    <a:lstStyle/>
                    <a:p>
                      <a:pPr marL="0" lvl="0" indent="0" algn="l" rtl="0">
                        <a:spcBef>
                          <a:spcPts val="0"/>
                        </a:spcBef>
                        <a:spcAft>
                          <a:spcPts val="0"/>
                        </a:spcAft>
                        <a:buNone/>
                      </a:pPr>
                      <a:r>
                        <a:rPr lang="en-GB"/>
                        <a:t>Records heart sounds using a microphone.</a:t>
                      </a:r>
                      <a:endParaRPr/>
                    </a:p>
                  </a:txBody>
                  <a:tcPr marL="91425" marR="91425" marT="91425" marB="91425"/>
                </a:tc>
                <a:tc>
                  <a:txBody>
                    <a:bodyPr/>
                    <a:lstStyle/>
                    <a:p>
                      <a:pPr marL="0" lvl="0" indent="0" algn="l" rtl="0">
                        <a:spcBef>
                          <a:spcPts val="0"/>
                        </a:spcBef>
                        <a:spcAft>
                          <a:spcPts val="0"/>
                        </a:spcAft>
                        <a:buNone/>
                      </a:pPr>
                      <a:r>
                        <a:rPr lang="en-GB"/>
                        <a:t>Measures blood volume changes via light absorption.</a:t>
                      </a:r>
                      <a:endParaRPr/>
                    </a:p>
                  </a:txBody>
                  <a:tcPr marL="91425" marR="91425" marT="91425" marB="91425"/>
                </a:tc>
                <a:tc>
                  <a:txBody>
                    <a:bodyPr/>
                    <a:lstStyle/>
                    <a:p>
                      <a:pPr marL="0" lvl="0" indent="0" algn="l" rtl="0">
                        <a:spcBef>
                          <a:spcPts val="0"/>
                        </a:spcBef>
                        <a:spcAft>
                          <a:spcPts val="0"/>
                        </a:spcAft>
                        <a:buNone/>
                      </a:pPr>
                      <a:r>
                        <a:rPr lang="en-GB"/>
                        <a:t>Records electrical activity of the heart.</a:t>
                      </a:r>
                      <a:endParaRPr/>
                    </a:p>
                  </a:txBody>
                  <a:tcPr marL="91425" marR="91425" marT="91425" marB="91425"/>
                </a:tc>
                <a:extLst>
                  <a:ext uri="{0D108BD9-81ED-4DB2-BD59-A6C34878D82A}">
                    <a16:rowId xmlns:a16="http://schemas.microsoft.com/office/drawing/2014/main" val="10001"/>
                  </a:ext>
                </a:extLst>
              </a:tr>
              <a:tr h="750075">
                <a:tc>
                  <a:txBody>
                    <a:bodyPr/>
                    <a:lstStyle/>
                    <a:p>
                      <a:pPr marL="0" lvl="0" indent="0" algn="l" rtl="0">
                        <a:spcBef>
                          <a:spcPts val="0"/>
                        </a:spcBef>
                        <a:spcAft>
                          <a:spcPts val="0"/>
                        </a:spcAft>
                        <a:buNone/>
                      </a:pPr>
                      <a:r>
                        <a:rPr lang="en-GB"/>
                        <a:t>Primary Use</a:t>
                      </a:r>
                      <a:endParaRPr/>
                    </a:p>
                  </a:txBody>
                  <a:tcPr marL="91425" marR="91425" marT="91425" marB="91425"/>
                </a:tc>
                <a:tc>
                  <a:txBody>
                    <a:bodyPr/>
                    <a:lstStyle/>
                    <a:p>
                      <a:pPr marL="0" lvl="0" indent="0" algn="l" rtl="0">
                        <a:spcBef>
                          <a:spcPts val="0"/>
                        </a:spcBef>
                        <a:spcAft>
                          <a:spcPts val="0"/>
                        </a:spcAft>
                        <a:buNone/>
                      </a:pPr>
                      <a:r>
                        <a:rPr lang="en-GB"/>
                        <a:t>Detecting heart murmurs &amp; valvular diseases.</a:t>
                      </a:r>
                      <a:endParaRPr/>
                    </a:p>
                  </a:txBody>
                  <a:tcPr marL="91425" marR="91425" marT="91425" marB="91425"/>
                </a:tc>
                <a:tc>
                  <a:txBody>
                    <a:bodyPr/>
                    <a:lstStyle/>
                    <a:p>
                      <a:pPr marL="0" lvl="0" indent="0" algn="l" rtl="0">
                        <a:spcBef>
                          <a:spcPts val="0"/>
                        </a:spcBef>
                        <a:spcAft>
                          <a:spcPts val="0"/>
                        </a:spcAft>
                        <a:buNone/>
                      </a:pPr>
                      <a:r>
                        <a:rPr lang="en-GB"/>
                        <a:t>Monitoring blood circulation &amp; SpO₂ levels.</a:t>
                      </a:r>
                      <a:endParaRPr/>
                    </a:p>
                  </a:txBody>
                  <a:tcPr marL="91425" marR="91425" marT="91425" marB="91425"/>
                </a:tc>
                <a:tc>
                  <a:txBody>
                    <a:bodyPr/>
                    <a:lstStyle/>
                    <a:p>
                      <a:pPr marL="0" lvl="0" indent="0" algn="l" rtl="0">
                        <a:spcBef>
                          <a:spcPts val="0"/>
                        </a:spcBef>
                        <a:spcAft>
                          <a:spcPts val="0"/>
                        </a:spcAft>
                        <a:buNone/>
                      </a:pPr>
                      <a:r>
                        <a:rPr lang="en-GB"/>
                        <a:t>Diagnosing arrhythmias, ischemia, and heart conditions.</a:t>
                      </a:r>
                      <a:endParaRPr/>
                    </a:p>
                  </a:txBody>
                  <a:tcPr marL="91425" marR="91425" marT="91425" marB="91425"/>
                </a:tc>
                <a:extLst>
                  <a:ext uri="{0D108BD9-81ED-4DB2-BD59-A6C34878D82A}">
                    <a16:rowId xmlns:a16="http://schemas.microsoft.com/office/drawing/2014/main" val="10002"/>
                  </a:ext>
                </a:extLst>
              </a:tr>
              <a:tr h="750075">
                <a:tc>
                  <a:txBody>
                    <a:bodyPr/>
                    <a:lstStyle/>
                    <a:p>
                      <a:pPr marL="0" lvl="0" indent="0" algn="l" rtl="0">
                        <a:spcBef>
                          <a:spcPts val="0"/>
                        </a:spcBef>
                        <a:spcAft>
                          <a:spcPts val="0"/>
                        </a:spcAft>
                        <a:buNone/>
                      </a:pPr>
                      <a:r>
                        <a:rPr lang="en-GB"/>
                        <a:t>Suitability for ML Models</a:t>
                      </a:r>
                      <a:endParaRPr/>
                    </a:p>
                  </a:txBody>
                  <a:tcPr marL="91425" marR="91425" marT="91425" marB="91425"/>
                </a:tc>
                <a:tc>
                  <a:txBody>
                    <a:bodyPr/>
                    <a:lstStyle/>
                    <a:p>
                      <a:pPr marL="0" lvl="0" indent="0" algn="l" rtl="0">
                        <a:spcBef>
                          <a:spcPts val="0"/>
                        </a:spcBef>
                        <a:spcAft>
                          <a:spcPts val="0"/>
                        </a:spcAft>
                        <a:buNone/>
                      </a:pPr>
                      <a:r>
                        <a:rPr lang="en-GB"/>
                        <a:t>Moderate – requires audio feature extraction.</a:t>
                      </a:r>
                      <a:endParaRPr/>
                    </a:p>
                  </a:txBody>
                  <a:tcPr marL="91425" marR="91425" marT="91425" marB="91425"/>
                </a:tc>
                <a:tc>
                  <a:txBody>
                    <a:bodyPr/>
                    <a:lstStyle/>
                    <a:p>
                      <a:pPr marL="0" lvl="0" indent="0" algn="l" rtl="0">
                        <a:spcBef>
                          <a:spcPts val="0"/>
                        </a:spcBef>
                        <a:spcAft>
                          <a:spcPts val="0"/>
                        </a:spcAft>
                        <a:buNone/>
                      </a:pPr>
                      <a:r>
                        <a:rPr lang="en-GB"/>
                        <a:t>High – simple time-series classification.</a:t>
                      </a:r>
                      <a:endParaRPr/>
                    </a:p>
                  </a:txBody>
                  <a:tcPr marL="91425" marR="91425" marT="91425" marB="91425"/>
                </a:tc>
                <a:tc>
                  <a:txBody>
                    <a:bodyPr/>
                    <a:lstStyle/>
                    <a:p>
                      <a:pPr marL="0" lvl="0" indent="0" algn="l" rtl="0">
                        <a:spcBef>
                          <a:spcPts val="0"/>
                        </a:spcBef>
                        <a:spcAft>
                          <a:spcPts val="0"/>
                        </a:spcAft>
                        <a:buNone/>
                      </a:pPr>
                      <a:r>
                        <a:rPr lang="en-GB"/>
                        <a:t>High – rich features for deep learning.</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0"/>
          <p:cNvSpPr txBox="1">
            <a:spLocks noGrp="1"/>
          </p:cNvSpPr>
          <p:nvPr>
            <p:ph type="title"/>
          </p:nvPr>
        </p:nvSpPr>
        <p:spPr>
          <a:xfrm>
            <a:off x="2535651" y="119925"/>
            <a:ext cx="5922600" cy="1011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IMPLEMENTATION</a:t>
            </a:r>
            <a:endParaRPr/>
          </a:p>
        </p:txBody>
      </p:sp>
      <p:sp>
        <p:nvSpPr>
          <p:cNvPr id="472" name="Google Shape;472;p50"/>
          <p:cNvSpPr txBox="1">
            <a:spLocks noGrp="1"/>
          </p:cNvSpPr>
          <p:nvPr>
            <p:ph type="body" idx="1"/>
          </p:nvPr>
        </p:nvSpPr>
        <p:spPr>
          <a:xfrm>
            <a:off x="-324200" y="1374325"/>
            <a:ext cx="8948400" cy="3820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0"/>
              </a:spcBef>
              <a:spcAft>
                <a:spcPts val="0"/>
              </a:spcAft>
              <a:buClr>
                <a:schemeClr val="accent1"/>
              </a:buClr>
              <a:buSzPts val="1400"/>
              <a:buNone/>
            </a:pPr>
            <a:endParaRPr>
              <a:solidFill>
                <a:schemeClr val="dk1"/>
              </a:solidFill>
            </a:endParaRPr>
          </a:p>
        </p:txBody>
      </p:sp>
      <p:graphicFrame>
        <p:nvGraphicFramePr>
          <p:cNvPr id="473" name="Google Shape;473;p50"/>
          <p:cNvGraphicFramePr/>
          <p:nvPr>
            <p:extLst>
              <p:ext uri="{D42A27DB-BD31-4B8C-83A1-F6EECF244321}">
                <p14:modId xmlns:p14="http://schemas.microsoft.com/office/powerpoint/2010/main" val="935615072"/>
              </p:ext>
            </p:extLst>
          </p:nvPr>
        </p:nvGraphicFramePr>
        <p:xfrm>
          <a:off x="93885" y="1493520"/>
          <a:ext cx="8755476" cy="3633888"/>
        </p:xfrm>
        <a:graphic>
          <a:graphicData uri="http://schemas.openxmlformats.org/drawingml/2006/table">
            <a:tbl>
              <a:tblPr>
                <a:noFill/>
                <a:tableStyleId>{33AB70A2-3EC2-43CA-8A1F-4DABB202197A}</a:tableStyleId>
              </a:tblPr>
              <a:tblGrid>
                <a:gridCol w="4377738">
                  <a:extLst>
                    <a:ext uri="{9D8B030D-6E8A-4147-A177-3AD203B41FA5}">
                      <a16:colId xmlns:a16="http://schemas.microsoft.com/office/drawing/2014/main" val="20000"/>
                    </a:ext>
                  </a:extLst>
                </a:gridCol>
                <a:gridCol w="4377738">
                  <a:extLst>
                    <a:ext uri="{9D8B030D-6E8A-4147-A177-3AD203B41FA5}">
                      <a16:colId xmlns:a16="http://schemas.microsoft.com/office/drawing/2014/main" val="20001"/>
                    </a:ext>
                  </a:extLst>
                </a:gridCol>
              </a:tblGrid>
              <a:tr h="543896">
                <a:tc>
                  <a:txBody>
                    <a:bodyPr/>
                    <a:lstStyle/>
                    <a:p>
                      <a:pPr marL="0" lvl="0" indent="0" algn="l" rtl="0">
                        <a:spcBef>
                          <a:spcPts val="0"/>
                        </a:spcBef>
                        <a:spcAft>
                          <a:spcPts val="0"/>
                        </a:spcAft>
                        <a:buNone/>
                      </a:pPr>
                      <a:r>
                        <a:rPr lang="en-GB" dirty="0"/>
                        <a:t>TYPE OF DATASET USED</a:t>
                      </a:r>
                      <a:endParaRPr dirty="0"/>
                    </a:p>
                  </a:txBody>
                  <a:tcPr marL="91425" marR="91425" marT="91425" marB="91425"/>
                </a:tc>
                <a:tc>
                  <a:txBody>
                    <a:bodyPr/>
                    <a:lstStyle/>
                    <a:p>
                      <a:pPr marL="0" lvl="0" indent="0" algn="l" rtl="0">
                        <a:spcBef>
                          <a:spcPts val="0"/>
                        </a:spcBef>
                        <a:spcAft>
                          <a:spcPts val="0"/>
                        </a:spcAft>
                        <a:buNone/>
                      </a:pPr>
                      <a:r>
                        <a:rPr lang="en-GB"/>
                        <a:t>ML MODELS USED</a:t>
                      </a:r>
                      <a:endParaRPr/>
                    </a:p>
                  </a:txBody>
                  <a:tcPr marL="91425" marR="91425" marT="91425" marB="91425"/>
                </a:tc>
                <a:extLst>
                  <a:ext uri="{0D108BD9-81ED-4DB2-BD59-A6C34878D82A}">
                    <a16:rowId xmlns:a16="http://schemas.microsoft.com/office/drawing/2014/main" val="10000"/>
                  </a:ext>
                </a:extLst>
              </a:tr>
              <a:tr h="543896">
                <a:tc>
                  <a:txBody>
                    <a:bodyPr/>
                    <a:lstStyle/>
                    <a:p>
                      <a:pPr marL="0" lvl="0" indent="0" algn="l" rtl="0">
                        <a:spcBef>
                          <a:spcPts val="0"/>
                        </a:spcBef>
                        <a:spcAft>
                          <a:spcPts val="0"/>
                        </a:spcAft>
                        <a:buNone/>
                      </a:pPr>
                      <a:r>
                        <a:rPr lang="en-GB" sz="1800">
                          <a:solidFill>
                            <a:schemeClr val="dk1"/>
                          </a:solidFill>
                          <a:latin typeface="Trebuchet MS"/>
                          <a:ea typeface="Trebuchet MS"/>
                          <a:cs typeface="Trebuchet MS"/>
                          <a:sym typeface="Trebuchet MS"/>
                        </a:rPr>
                        <a:t>1)PPG</a:t>
                      </a:r>
                      <a:endParaRPr/>
                    </a:p>
                  </a:txBody>
                  <a:tcPr marL="91425" marR="91425" marT="91425" marB="91425"/>
                </a:tc>
                <a:tc>
                  <a:txBody>
                    <a:bodyPr/>
                    <a:lstStyle/>
                    <a:p>
                      <a:pPr marL="0" lvl="0" indent="0" algn="l" rtl="0">
                        <a:spcBef>
                          <a:spcPts val="0"/>
                        </a:spcBef>
                        <a:spcAft>
                          <a:spcPts val="0"/>
                        </a:spcAft>
                        <a:buNone/>
                      </a:pPr>
                      <a:r>
                        <a:rPr lang="en-GB" b="1"/>
                        <a:t>Random Forest Algorithm</a:t>
                      </a:r>
                      <a:endParaRPr b="1"/>
                    </a:p>
                  </a:txBody>
                  <a:tcPr marL="91425" marR="91425" marT="91425" marB="91425"/>
                </a:tc>
                <a:extLst>
                  <a:ext uri="{0D108BD9-81ED-4DB2-BD59-A6C34878D82A}">
                    <a16:rowId xmlns:a16="http://schemas.microsoft.com/office/drawing/2014/main" val="10001"/>
                  </a:ext>
                </a:extLst>
              </a:tr>
              <a:tr h="543896">
                <a:tc>
                  <a:txBody>
                    <a:bodyPr/>
                    <a:lstStyle/>
                    <a:p>
                      <a:pPr marL="0" lvl="0" indent="0" algn="l" rtl="0">
                        <a:spcBef>
                          <a:spcPts val="0"/>
                        </a:spcBef>
                        <a:spcAft>
                          <a:spcPts val="0"/>
                        </a:spcAft>
                        <a:buNone/>
                      </a:pPr>
                      <a:r>
                        <a:rPr lang="en-GB"/>
                        <a:t>2)</a:t>
                      </a:r>
                      <a:r>
                        <a:rPr lang="en-GB" b="1"/>
                        <a:t>ECG</a:t>
                      </a:r>
                      <a:endParaRPr b="1"/>
                    </a:p>
                  </a:txBody>
                  <a:tcPr marL="91425" marR="91425" marT="91425" marB="91425"/>
                </a:tc>
                <a:tc>
                  <a:txBody>
                    <a:bodyPr/>
                    <a:lstStyle/>
                    <a:p>
                      <a:pPr marL="0" lvl="0" indent="0" algn="l" rtl="0">
                        <a:spcBef>
                          <a:spcPts val="0"/>
                        </a:spcBef>
                        <a:spcAft>
                          <a:spcPts val="0"/>
                        </a:spcAft>
                        <a:buNone/>
                      </a:pPr>
                      <a:r>
                        <a:rPr lang="en-GB" b="1" dirty="0"/>
                        <a:t>Modified 2D CNN </a:t>
                      </a:r>
                      <a:endParaRPr b="1" dirty="0"/>
                    </a:p>
                  </a:txBody>
                  <a:tcPr marL="91425" marR="91425" marT="91425" marB="91425"/>
                </a:tc>
                <a:extLst>
                  <a:ext uri="{0D108BD9-81ED-4DB2-BD59-A6C34878D82A}">
                    <a16:rowId xmlns:a16="http://schemas.microsoft.com/office/drawing/2014/main" val="10002"/>
                  </a:ext>
                </a:extLst>
              </a:tr>
              <a:tr h="790042">
                <a:tc>
                  <a:txBody>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rebuchet MS"/>
                          <a:ea typeface="Trebuchet MS"/>
                          <a:cs typeface="Trebuchet MS"/>
                          <a:sym typeface="Trebuchet MS"/>
                        </a:rPr>
                        <a:t>4)PCG</a:t>
                      </a:r>
                      <a:endParaRPr sz="12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latin typeface="Trebuchet MS"/>
                          <a:ea typeface="Trebuchet MS"/>
                          <a:cs typeface="Trebuchet MS"/>
                          <a:sym typeface="Trebuchet MS"/>
                        </a:rPr>
                        <a:t>Dataset Details:PhysioNet/CinC Challenge Dataset 2016</a:t>
                      </a:r>
                      <a:endParaRPr sz="700">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990"/>
                        <a:buFont typeface="Arial"/>
                        <a:buNone/>
                      </a:pPr>
                      <a:r>
                        <a:rPr lang="en-GB" sz="1390" b="1">
                          <a:solidFill>
                            <a:srgbClr val="1F1F1F"/>
                          </a:solidFill>
                        </a:rPr>
                        <a:t>Bidirectional Long Short-Term Memory (Bi-LSTM)</a:t>
                      </a:r>
                      <a:endParaRPr/>
                    </a:p>
                  </a:txBody>
                  <a:tcPr marL="91425" marR="91425" marT="91425" marB="91425"/>
                </a:tc>
                <a:extLst>
                  <a:ext uri="{0D108BD9-81ED-4DB2-BD59-A6C34878D82A}">
                    <a16:rowId xmlns:a16="http://schemas.microsoft.com/office/drawing/2014/main" val="10003"/>
                  </a:ext>
                </a:extLst>
              </a:tr>
              <a:tr h="1202892">
                <a:tc>
                  <a:txBody>
                    <a:bodyPr/>
                    <a:lstStyle/>
                    <a:p>
                      <a:pPr marL="0" lvl="0" indent="0" algn="l" rtl="0">
                        <a:lnSpc>
                          <a:spcPct val="115000"/>
                        </a:lnSpc>
                        <a:spcBef>
                          <a:spcPts val="0"/>
                        </a:spcBef>
                        <a:spcAft>
                          <a:spcPts val="0"/>
                        </a:spcAft>
                        <a:buNone/>
                      </a:pPr>
                      <a:r>
                        <a:rPr lang="en-GB" sz="1100" dirty="0">
                          <a:solidFill>
                            <a:schemeClr val="dk1"/>
                          </a:solidFill>
                          <a:latin typeface="Trebuchet MS"/>
                          <a:ea typeface="Trebuchet MS"/>
                          <a:cs typeface="Trebuchet MS"/>
                          <a:sym typeface="Trebuchet MS"/>
                        </a:rPr>
                        <a:t>5)</a:t>
                      </a:r>
                      <a:r>
                        <a:rPr lang="en-GB" sz="1200" b="1" dirty="0">
                          <a:solidFill>
                            <a:srgbClr val="5F6368"/>
                          </a:solidFill>
                          <a:highlight>
                            <a:srgbClr val="FFFFFF"/>
                          </a:highlight>
                        </a:rPr>
                        <a:t>ECG</a:t>
                      </a:r>
                      <a:endParaRPr sz="1200" b="1" dirty="0">
                        <a:solidFill>
                          <a:srgbClr val="5F6368"/>
                        </a:solidFill>
                        <a:highlight>
                          <a:srgbClr val="FFFFFF"/>
                        </a:highlight>
                      </a:endParaRPr>
                    </a:p>
                    <a:p>
                      <a:pPr marL="0" lvl="0" indent="0" algn="l" rtl="0">
                        <a:lnSpc>
                          <a:spcPct val="115000"/>
                        </a:lnSpc>
                        <a:spcBef>
                          <a:spcPts val="0"/>
                        </a:spcBef>
                        <a:spcAft>
                          <a:spcPts val="0"/>
                        </a:spcAft>
                        <a:buNone/>
                      </a:pPr>
                      <a:r>
                        <a:rPr lang="en-GB" sz="1200" dirty="0">
                          <a:solidFill>
                            <a:srgbClr val="5F6368"/>
                          </a:solidFill>
                          <a:highlight>
                            <a:srgbClr val="FFFFFF"/>
                          </a:highlight>
                        </a:rPr>
                        <a:t> Dataset for Cardiovascular Research and Diagnostics</a:t>
                      </a:r>
                      <a:endParaRPr sz="1100" dirty="0">
                        <a:solidFill>
                          <a:schemeClr val="dk1"/>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GB" b="1" dirty="0"/>
                        <a:t>Hybrid Model </a:t>
                      </a:r>
                      <a:r>
                        <a:rPr lang="en-GB" sz="1100" dirty="0">
                          <a:solidFill>
                            <a:schemeClr val="dk1"/>
                          </a:solidFill>
                        </a:rPr>
                        <a:t>(</a:t>
                      </a:r>
                      <a:r>
                        <a:rPr lang="en-GB" sz="1100" b="1" dirty="0">
                          <a:solidFill>
                            <a:schemeClr val="dk1"/>
                          </a:solidFill>
                        </a:rPr>
                        <a:t>EfficientNetB0</a:t>
                      </a:r>
                      <a:r>
                        <a:rPr lang="en-GB" sz="1100" dirty="0">
                          <a:solidFill>
                            <a:schemeClr val="dk1"/>
                          </a:solidFill>
                        </a:rPr>
                        <a:t> and </a:t>
                      </a:r>
                      <a:r>
                        <a:rPr lang="en-GB" sz="1100" b="1" dirty="0">
                          <a:solidFill>
                            <a:schemeClr val="dk1"/>
                          </a:solidFill>
                        </a:rPr>
                        <a:t>ResNet50</a:t>
                      </a:r>
                      <a:r>
                        <a:rPr lang="en-GB" sz="1100" dirty="0">
                          <a:solidFill>
                            <a:schemeClr val="dk1"/>
                          </a:solidFill>
                        </a:rPr>
                        <a:t>) </a:t>
                      </a:r>
                      <a:r>
                        <a:rPr lang="en-GB" b="1" dirty="0"/>
                        <a:t>AND Multilayer Perceptron (MLP) (Classifier)</a:t>
                      </a:r>
                      <a:endParaRPr b="1"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3536156" y="273844"/>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Architecture </a:t>
            </a:r>
            <a:endParaRPr/>
          </a:p>
        </p:txBody>
      </p:sp>
      <p:pic>
        <p:nvPicPr>
          <p:cNvPr id="479" name="Google Shape;479;p51"/>
          <p:cNvPicPr preferRelativeResize="0">
            <a:picLocks noGrp="1"/>
          </p:cNvPicPr>
          <p:nvPr>
            <p:ph type="pic" idx="2"/>
          </p:nvPr>
        </p:nvPicPr>
        <p:blipFill rotWithShape="1">
          <a:blip r:embed="rId3">
            <a:alphaModFix/>
          </a:blip>
          <a:srcRect l="21417" r="21423"/>
          <a:stretch/>
        </p:blipFill>
        <p:spPr>
          <a:xfrm>
            <a:off x="61475" y="102850"/>
            <a:ext cx="2224524" cy="2919683"/>
          </a:xfrm>
          <a:prstGeom prst="rect">
            <a:avLst/>
          </a:prstGeom>
          <a:solidFill>
            <a:srgbClr val="C4FFFF"/>
          </a:solidFill>
          <a:ln>
            <a:noFill/>
          </a:ln>
        </p:spPr>
      </p:pic>
      <p:sp>
        <p:nvSpPr>
          <p:cNvPr id="480" name="Google Shape;480;p51"/>
          <p:cNvSpPr txBox="1">
            <a:spLocks noGrp="1"/>
          </p:cNvSpPr>
          <p:nvPr>
            <p:ph type="body" idx="1"/>
          </p:nvPr>
        </p:nvSpPr>
        <p:spPr>
          <a:xfrm>
            <a:off x="2336300" y="1149375"/>
            <a:ext cx="6807600" cy="3902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sz="1100" dirty="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100" dirty="0">
              <a:solidFill>
                <a:schemeClr val="dk1"/>
              </a:solidFill>
            </a:endParaRPr>
          </a:p>
          <a:p>
            <a:pPr marL="342900" lvl="0" indent="-342900" algn="l" rtl="0">
              <a:lnSpc>
                <a:spcPct val="90000"/>
              </a:lnSpc>
              <a:spcBef>
                <a:spcPts val="0"/>
              </a:spcBef>
              <a:spcAft>
                <a:spcPts val="0"/>
              </a:spcAft>
              <a:buClr>
                <a:schemeClr val="accent1"/>
              </a:buClr>
              <a:buSzPts val="1400"/>
              <a:buAutoNum type="arabicPeriod"/>
            </a:pPr>
            <a:r>
              <a:rPr lang="en-GB" sz="1600" b="1" dirty="0">
                <a:solidFill>
                  <a:schemeClr val="dk1"/>
                </a:solidFill>
              </a:rPr>
              <a:t>Hybrid </a:t>
            </a:r>
            <a:r>
              <a:rPr lang="en-IN" sz="1600" b="1" dirty="0">
                <a:solidFill>
                  <a:schemeClr val="dk1"/>
                </a:solidFill>
              </a:rPr>
              <a:t>2D CNN </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1. Data Preprocessing</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The ECG images are saved in train and test directories within the </a:t>
            </a:r>
            <a:r>
              <a:rPr lang="en-GB" sz="1100" dirty="0" err="1">
                <a:solidFill>
                  <a:schemeClr val="dk1"/>
                </a:solidFill>
              </a:rPr>
              <a:t>ecg</a:t>
            </a:r>
            <a:r>
              <a:rPr lang="en-GB" sz="1100" dirty="0">
                <a:solidFill>
                  <a:schemeClr val="dk1"/>
                </a:solidFill>
              </a:rPr>
              <a:t> dataset folder.</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Images are loaded and </a:t>
            </a:r>
            <a:r>
              <a:rPr lang="en-GB" sz="1100" dirty="0" err="1">
                <a:solidFill>
                  <a:schemeClr val="dk1"/>
                </a:solidFill>
              </a:rPr>
              <a:t>preprocessed</a:t>
            </a:r>
            <a:r>
              <a:rPr lang="en-GB" sz="1100" dirty="0">
                <a:solidFill>
                  <a:schemeClr val="dk1"/>
                </a:solidFill>
              </a:rPr>
              <a:t> with </a:t>
            </a:r>
            <a:r>
              <a:rPr lang="en-GB" sz="1100" dirty="0" err="1">
                <a:solidFill>
                  <a:schemeClr val="dk1"/>
                </a:solidFill>
              </a:rPr>
              <a:t>ImageDataGenerator</a:t>
            </a:r>
            <a:r>
              <a:rPr lang="en-GB" sz="1100" dirty="0">
                <a:solidFill>
                  <a:schemeClr val="dk1"/>
                </a:solidFill>
              </a:rPr>
              <a:t> with rescale=1./255.</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Images are resized to 128x128 pixels and are converted to grayscale.</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Data is divided into training (80%) and validation (20%) subsets.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2. CNN-Based Feature Extractor</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Convolutional Layers: Extract spatial features from ECG images.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Max-Pooling Layers: Reduce dimensionality while preserving key patterns.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Layer Normalization: Normalizes inputs both before and after MHSA.</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Global Average Pooling: Obtains the most significant feature representations.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3. Classification Head</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Dense Layer: Projects features down to 128 neurons with </a:t>
            </a:r>
            <a:r>
              <a:rPr lang="en-GB" sz="1100" dirty="0" err="1">
                <a:solidFill>
                  <a:schemeClr val="dk1"/>
                </a:solidFill>
              </a:rPr>
              <a:t>ReLU</a:t>
            </a:r>
            <a:r>
              <a:rPr lang="en-GB" sz="1100" dirty="0">
                <a:solidFill>
                  <a:schemeClr val="dk1"/>
                </a:solidFill>
              </a:rPr>
              <a:t> activation.</a:t>
            </a:r>
            <a:endParaRPr dirty="0"/>
          </a:p>
          <a:p>
            <a:pPr marL="0" lvl="0" indent="0" algn="just" rtl="0">
              <a:lnSpc>
                <a:spcPct val="90000"/>
              </a:lnSpc>
              <a:spcBef>
                <a:spcPts val="0"/>
              </a:spcBef>
              <a:spcAft>
                <a:spcPts val="0"/>
              </a:spcAft>
              <a:buClr>
                <a:schemeClr val="accent1"/>
              </a:buClr>
              <a:buSzPts val="1400"/>
              <a:buNone/>
            </a:pPr>
            <a:r>
              <a:rPr lang="en-GB" sz="1100" dirty="0" err="1">
                <a:solidFill>
                  <a:schemeClr val="dk1"/>
                </a:solidFill>
              </a:rPr>
              <a:t>Softmax</a:t>
            </a:r>
            <a:r>
              <a:rPr lang="en-GB" sz="1100" dirty="0">
                <a:solidFill>
                  <a:schemeClr val="dk1"/>
                </a:solidFill>
              </a:rPr>
              <a:t> Layer: Provides probabilities for four classes.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5. Model Training &amp; Prediction</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The model is trained with Adam optimizer and Sparse Categorical Cross entropy loss.</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The model is saved as ecg_hybrid_model.h5 after training.</a:t>
            </a:r>
            <a:endParaRPr dirty="0"/>
          </a:p>
          <a:p>
            <a:pPr marL="0" lvl="0" indent="0" algn="just" rtl="0">
              <a:lnSpc>
                <a:spcPct val="90000"/>
              </a:lnSpc>
              <a:spcBef>
                <a:spcPts val="0"/>
              </a:spcBef>
              <a:spcAft>
                <a:spcPts val="0"/>
              </a:spcAft>
              <a:buClr>
                <a:schemeClr val="accent1"/>
              </a:buClr>
              <a:buSzPts val="1400"/>
              <a:buNone/>
            </a:pPr>
            <a:r>
              <a:rPr lang="en-GB" sz="1100" dirty="0">
                <a:solidFill>
                  <a:schemeClr val="dk1"/>
                </a:solidFill>
              </a:rPr>
              <a:t>For prediction, an ECG image is </a:t>
            </a:r>
            <a:r>
              <a:rPr lang="en-GB" sz="1100" dirty="0" err="1">
                <a:solidFill>
                  <a:schemeClr val="dk1"/>
                </a:solidFill>
              </a:rPr>
              <a:t>preprocessed</a:t>
            </a:r>
            <a:r>
              <a:rPr lang="en-GB" sz="1100" dirty="0">
                <a:solidFill>
                  <a:schemeClr val="dk1"/>
                </a:solidFill>
              </a:rPr>
              <a:t>, input into the trained model, and classified into one of the four categories.</a:t>
            </a:r>
            <a:endParaRPr sz="1100" dirty="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2"/>
          <p:cNvSpPr txBox="1">
            <a:spLocks noGrp="1"/>
          </p:cNvSpPr>
          <p:nvPr>
            <p:ph type="body" idx="1"/>
          </p:nvPr>
        </p:nvSpPr>
        <p:spPr>
          <a:xfrm rot="10800000">
            <a:off x="239842" y="4276294"/>
            <a:ext cx="179882" cy="295706"/>
          </a:xfrm>
          <a:prstGeom prst="rect">
            <a:avLst/>
          </a:prstGeom>
          <a:noFill/>
          <a:ln>
            <a:noFill/>
          </a:ln>
        </p:spPr>
        <p:txBody>
          <a:bodyPr spcFirstLastPara="1" wrap="square" lIns="91425" tIns="91425" rIns="91425" bIns="91425" anchor="ctr" anchorCtr="0">
            <a:normAutofit/>
          </a:bodyPr>
          <a:lstStyle/>
          <a:p>
            <a:pPr marL="457200" lvl="0" indent="-228600" algn="l" rtl="0">
              <a:lnSpc>
                <a:spcPct val="100000"/>
              </a:lnSpc>
              <a:spcBef>
                <a:spcPts val="0"/>
              </a:spcBef>
              <a:spcAft>
                <a:spcPts val="0"/>
              </a:spcAft>
              <a:buSzPts val="1800"/>
              <a:buNone/>
            </a:pPr>
            <a:endParaRPr sz="100"/>
          </a:p>
        </p:txBody>
      </p:sp>
      <p:pic>
        <p:nvPicPr>
          <p:cNvPr id="487" name="Google Shape;487;p52"/>
          <p:cNvPicPr preferRelativeResize="0">
            <a:picLocks noGrp="1"/>
          </p:cNvPicPr>
          <p:nvPr>
            <p:ph type="pic" idx="2"/>
          </p:nvPr>
        </p:nvPicPr>
        <p:blipFill rotWithShape="1">
          <a:blip r:embed="rId3">
            <a:alphaModFix/>
          </a:blip>
          <a:srcRect l="21417" r="21423"/>
          <a:stretch/>
        </p:blipFill>
        <p:spPr>
          <a:xfrm>
            <a:off x="61475" y="177100"/>
            <a:ext cx="2224524" cy="2919683"/>
          </a:xfrm>
          <a:prstGeom prst="rect">
            <a:avLst/>
          </a:prstGeom>
          <a:solidFill>
            <a:srgbClr val="C4FFFF"/>
          </a:solidFill>
          <a:ln>
            <a:noFill/>
          </a:ln>
        </p:spPr>
      </p:pic>
      <p:pic>
        <p:nvPicPr>
          <p:cNvPr id="3" name="Picture 2">
            <a:extLst>
              <a:ext uri="{FF2B5EF4-FFF2-40B4-BE49-F238E27FC236}">
                <a16:creationId xmlns:a16="http://schemas.microsoft.com/office/drawing/2014/main" id="{B43D6933-EBBC-DA67-3D69-525AB6984383}"/>
              </a:ext>
            </a:extLst>
          </p:cNvPr>
          <p:cNvPicPr>
            <a:picLocks noChangeAspect="1"/>
          </p:cNvPicPr>
          <p:nvPr/>
        </p:nvPicPr>
        <p:blipFill>
          <a:blip r:embed="rId4"/>
          <a:stretch>
            <a:fillRect/>
          </a:stretch>
        </p:blipFill>
        <p:spPr>
          <a:xfrm>
            <a:off x="2376778" y="969435"/>
            <a:ext cx="6678737" cy="31627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3"/>
          <p:cNvSpPr txBox="1">
            <a:spLocks noGrp="1"/>
          </p:cNvSpPr>
          <p:nvPr>
            <p:ph type="body" idx="1"/>
          </p:nvPr>
        </p:nvSpPr>
        <p:spPr>
          <a:xfrm>
            <a:off x="-231648" y="794479"/>
            <a:ext cx="4639871" cy="2202255"/>
          </a:xfrm>
          <a:prstGeom prst="rect">
            <a:avLst/>
          </a:prstGeom>
          <a:noFill/>
          <a:ln>
            <a:noFill/>
          </a:ln>
        </p:spPr>
        <p:txBody>
          <a:bodyPr spcFirstLastPara="1" wrap="square" lIns="91425" tIns="91425" rIns="91425" bIns="91425" anchor="ctr" anchorCtr="0">
            <a:noAutofit/>
          </a:bodyPr>
          <a:lstStyle/>
          <a:p>
            <a:pPr marL="457200" lvl="0" indent="-228600" algn="just" rtl="0">
              <a:lnSpc>
                <a:spcPct val="100000"/>
              </a:lnSpc>
              <a:spcBef>
                <a:spcPts val="0"/>
              </a:spcBef>
              <a:spcAft>
                <a:spcPts val="0"/>
              </a:spcAft>
              <a:buSzPts val="1800"/>
              <a:buNone/>
            </a:pPr>
            <a:r>
              <a:rPr lang="en-IN" sz="1400" dirty="0">
                <a:solidFill>
                  <a:schemeClr val="tx1"/>
                </a:solidFill>
              </a:rPr>
              <a:t>	The confusion matrix and classification report demonstrate the strong performance of ECG-based 2D CNN model. It achieved overall accuracy of 93% which achieved excellent classification for Myocardial and also better in other classifications. The high macro and weighted averages for precision, recall and F1-score validate the models robustness and reliability for real world ECG classification.</a:t>
            </a:r>
            <a:endParaRPr sz="1400" dirty="0">
              <a:solidFill>
                <a:schemeClr val="tx1"/>
              </a:solidFill>
            </a:endParaRPr>
          </a:p>
        </p:txBody>
      </p:sp>
      <p:sp>
        <p:nvSpPr>
          <p:cNvPr id="494" name="Google Shape;494;p53"/>
          <p:cNvSpPr txBox="1"/>
          <p:nvPr/>
        </p:nvSpPr>
        <p:spPr>
          <a:xfrm>
            <a:off x="2122125" y="290875"/>
            <a:ext cx="41685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solidFill>
                  <a:schemeClr val="dk2"/>
                </a:solidFill>
              </a:rPr>
              <a:t>Result</a:t>
            </a:r>
            <a:endParaRPr sz="2000" b="1" dirty="0">
              <a:solidFill>
                <a:schemeClr val="dk2"/>
              </a:solidFill>
            </a:endParaRPr>
          </a:p>
        </p:txBody>
      </p:sp>
      <p:pic>
        <p:nvPicPr>
          <p:cNvPr id="2" name="Picture 1">
            <a:extLst>
              <a:ext uri="{FF2B5EF4-FFF2-40B4-BE49-F238E27FC236}">
                <a16:creationId xmlns:a16="http://schemas.microsoft.com/office/drawing/2014/main" id="{98622F85-70AC-9617-7DE4-7E02F50D2AAF}"/>
              </a:ext>
            </a:extLst>
          </p:cNvPr>
          <p:cNvPicPr>
            <a:picLocks noChangeAspect="1"/>
          </p:cNvPicPr>
          <p:nvPr/>
        </p:nvPicPr>
        <p:blipFill>
          <a:blip r:embed="rId3"/>
          <a:stretch>
            <a:fillRect/>
          </a:stretch>
        </p:blipFill>
        <p:spPr>
          <a:xfrm>
            <a:off x="61074" y="3346888"/>
            <a:ext cx="4893175" cy="1435080"/>
          </a:xfrm>
          <a:prstGeom prst="rect">
            <a:avLst/>
          </a:prstGeom>
        </p:spPr>
      </p:pic>
      <p:pic>
        <p:nvPicPr>
          <p:cNvPr id="3" name="Picture 2">
            <a:extLst>
              <a:ext uri="{FF2B5EF4-FFF2-40B4-BE49-F238E27FC236}">
                <a16:creationId xmlns:a16="http://schemas.microsoft.com/office/drawing/2014/main" id="{8344DF59-52C5-4740-F39C-9E17D5D581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4426" y="925975"/>
            <a:ext cx="4168500" cy="42061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4"/>
          <p:cNvSpPr txBox="1">
            <a:spLocks noGrp="1"/>
          </p:cNvSpPr>
          <p:nvPr>
            <p:ph type="title"/>
          </p:nvPr>
        </p:nvSpPr>
        <p:spPr>
          <a:xfrm>
            <a:off x="3365292" y="273844"/>
            <a:ext cx="5078564"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ARCHITECTURE </a:t>
            </a:r>
            <a:endParaRPr dirty="0"/>
          </a:p>
        </p:txBody>
      </p:sp>
      <p:pic>
        <p:nvPicPr>
          <p:cNvPr id="500" name="Google Shape;500;p54"/>
          <p:cNvPicPr preferRelativeResize="0">
            <a:picLocks noGrp="1"/>
          </p:cNvPicPr>
          <p:nvPr>
            <p:ph type="pic" idx="2"/>
          </p:nvPr>
        </p:nvPicPr>
        <p:blipFill rotWithShape="1">
          <a:blip r:embed="rId3">
            <a:alphaModFix/>
          </a:blip>
          <a:srcRect l="21417" r="21423"/>
          <a:stretch/>
        </p:blipFill>
        <p:spPr>
          <a:xfrm>
            <a:off x="61475" y="102850"/>
            <a:ext cx="2224524" cy="2919683"/>
          </a:xfrm>
          <a:prstGeom prst="rect">
            <a:avLst/>
          </a:prstGeom>
          <a:solidFill>
            <a:srgbClr val="C4FFFF"/>
          </a:solidFill>
          <a:ln>
            <a:noFill/>
          </a:ln>
        </p:spPr>
      </p:pic>
      <p:sp>
        <p:nvSpPr>
          <p:cNvPr id="501" name="Google Shape;501;p54"/>
          <p:cNvSpPr txBox="1">
            <a:spLocks noGrp="1"/>
          </p:cNvSpPr>
          <p:nvPr>
            <p:ph type="body" idx="1"/>
          </p:nvPr>
        </p:nvSpPr>
        <p:spPr>
          <a:xfrm>
            <a:off x="1971207" y="1341619"/>
            <a:ext cx="7172693" cy="3710155"/>
          </a:xfrm>
          <a:prstGeom prst="rect">
            <a:avLst/>
          </a:prstGeom>
          <a:noFill/>
          <a:ln>
            <a:noFill/>
          </a:ln>
        </p:spPr>
        <p:txBody>
          <a:bodyPr spcFirstLastPara="1" wrap="square" lIns="68575" tIns="34275" rIns="68575" bIns="34275" anchor="t" anchorCtr="0">
            <a:noAutofit/>
          </a:bodyPr>
          <a:lstStyle/>
          <a:p>
            <a:pPr algn="just">
              <a:lnSpc>
                <a:spcPct val="115000"/>
              </a:lnSpc>
              <a:spcAft>
                <a:spcPts val="800"/>
              </a:spcAft>
              <a:buNone/>
            </a:pPr>
            <a:r>
              <a:rPr lang="en-IN" sz="1200" kern="100" dirty="0">
                <a:solidFill>
                  <a:schemeClr val="tx1"/>
                </a:solidFill>
                <a:effectLst/>
                <a:latin typeface="+mj-lt"/>
                <a:ea typeface="Times New Roman" panose="02020603050405020304" pitchFamily="18" charset="0"/>
                <a:cs typeface="Times New Roman" panose="02020603050405020304" pitchFamily="18" charset="0"/>
              </a:rPr>
              <a:t>	The architecture diagram for PPG based classification model represents structured data preprocessing, feature extraction and classification using random forest model. It begins with taking raw PPG data and then preprocess it for noise removal, normalization and handling missing values. To prevent any class imbalance SMOTE is applied before splitting the dataset into train and test sets. The random forest classifier is trained on processed data and then used for classification. The final prediction is made indicating cardiovascular condition based on PPG data.</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p>
            <a:pPr>
              <a:lnSpc>
                <a:spcPct val="115000"/>
              </a:lnSpc>
              <a:spcAft>
                <a:spcPts val="800"/>
              </a:spcAft>
            </a:pPr>
            <a:r>
              <a:rPr lang="en-IN" sz="1200" kern="100" dirty="0">
                <a:solidFill>
                  <a:schemeClr val="tx1"/>
                </a:solidFill>
                <a:effectLst/>
                <a:latin typeface="+mj-lt"/>
                <a:ea typeface="Times New Roman" panose="02020603050405020304" pitchFamily="18" charset="0"/>
                <a:cs typeface="Times New Roman" panose="02020603050405020304" pitchFamily="18" charset="0"/>
              </a:rPr>
              <a:t> </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dk1"/>
              </a:buClr>
              <a:buSzPts val="1100"/>
              <a:buFont typeface="Arial"/>
              <a:buNone/>
            </a:pPr>
            <a:endParaRPr sz="1200" dirty="0">
              <a:solidFill>
                <a:schemeClr val="dk1"/>
              </a:solidFill>
            </a:endParaRPr>
          </a:p>
        </p:txBody>
      </p:sp>
      <p:pic>
        <p:nvPicPr>
          <p:cNvPr id="2" name="Picture 1">
            <a:extLst>
              <a:ext uri="{FF2B5EF4-FFF2-40B4-BE49-F238E27FC236}">
                <a16:creationId xmlns:a16="http://schemas.microsoft.com/office/drawing/2014/main" id="{5CF71779-9247-48DF-82BA-F6D3F34B45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0370" y="3022533"/>
            <a:ext cx="7451755" cy="2018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6FB02543-E971-DA6B-9D2F-1266CF53870D}"/>
            </a:ext>
          </a:extLst>
        </p:cNvPr>
        <p:cNvGrpSpPr/>
        <p:nvPr/>
      </p:nvGrpSpPr>
      <p:grpSpPr>
        <a:xfrm>
          <a:off x="0" y="0"/>
          <a:ext cx="0" cy="0"/>
          <a:chOff x="0" y="0"/>
          <a:chExt cx="0" cy="0"/>
        </a:xfrm>
      </p:grpSpPr>
      <p:sp>
        <p:nvSpPr>
          <p:cNvPr id="499" name="Google Shape;499;p54">
            <a:extLst>
              <a:ext uri="{FF2B5EF4-FFF2-40B4-BE49-F238E27FC236}">
                <a16:creationId xmlns:a16="http://schemas.microsoft.com/office/drawing/2014/main" id="{B8BBBB39-6E84-70C5-2FB8-9630101C2203}"/>
              </a:ext>
            </a:extLst>
          </p:cNvPr>
          <p:cNvSpPr txBox="1">
            <a:spLocks noGrp="1"/>
          </p:cNvSpPr>
          <p:nvPr>
            <p:ph type="title"/>
          </p:nvPr>
        </p:nvSpPr>
        <p:spPr>
          <a:xfrm>
            <a:off x="3365292" y="273844"/>
            <a:ext cx="5078564"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WORKFLOW DIGRAM</a:t>
            </a:r>
            <a:endParaRPr dirty="0"/>
          </a:p>
        </p:txBody>
      </p:sp>
      <p:pic>
        <p:nvPicPr>
          <p:cNvPr id="500" name="Google Shape;500;p54">
            <a:extLst>
              <a:ext uri="{FF2B5EF4-FFF2-40B4-BE49-F238E27FC236}">
                <a16:creationId xmlns:a16="http://schemas.microsoft.com/office/drawing/2014/main" id="{B919AA03-09E1-6EF9-B962-7E102D49471E}"/>
              </a:ext>
            </a:extLst>
          </p:cNvPr>
          <p:cNvPicPr preferRelativeResize="0">
            <a:picLocks noGrp="1"/>
          </p:cNvPicPr>
          <p:nvPr>
            <p:ph type="pic" idx="2"/>
          </p:nvPr>
        </p:nvPicPr>
        <p:blipFill rotWithShape="1">
          <a:blip r:embed="rId3">
            <a:alphaModFix/>
          </a:blip>
          <a:srcRect l="21417" r="21423"/>
          <a:stretch/>
        </p:blipFill>
        <p:spPr>
          <a:xfrm>
            <a:off x="61475" y="102850"/>
            <a:ext cx="2224524" cy="2919683"/>
          </a:xfrm>
          <a:prstGeom prst="rect">
            <a:avLst/>
          </a:prstGeom>
          <a:solidFill>
            <a:srgbClr val="C4FFFF"/>
          </a:solidFill>
          <a:ln>
            <a:noFill/>
          </a:ln>
        </p:spPr>
      </p:pic>
      <p:sp>
        <p:nvSpPr>
          <p:cNvPr id="501" name="Google Shape;501;p54">
            <a:extLst>
              <a:ext uri="{FF2B5EF4-FFF2-40B4-BE49-F238E27FC236}">
                <a16:creationId xmlns:a16="http://schemas.microsoft.com/office/drawing/2014/main" id="{A9E29795-8454-912C-F496-A55913AF3E93}"/>
              </a:ext>
            </a:extLst>
          </p:cNvPr>
          <p:cNvSpPr txBox="1">
            <a:spLocks noGrp="1"/>
          </p:cNvSpPr>
          <p:nvPr>
            <p:ph type="body" idx="1"/>
          </p:nvPr>
        </p:nvSpPr>
        <p:spPr>
          <a:xfrm>
            <a:off x="2336300" y="1149375"/>
            <a:ext cx="6807600" cy="3902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90000"/>
              </a:lnSpc>
              <a:spcBef>
                <a:spcPts val="0"/>
              </a:spcBef>
              <a:spcAft>
                <a:spcPts val="0"/>
              </a:spcAft>
              <a:buClr>
                <a:schemeClr val="accent1"/>
              </a:buClr>
              <a:buSzPts val="1400"/>
              <a:buNone/>
            </a:pPr>
            <a:r>
              <a:rPr lang="en-GB" sz="1600" b="1">
                <a:solidFill>
                  <a:schemeClr val="dk1"/>
                </a:solidFill>
              </a:rPr>
              <a:t>2. Random Forest Algorithm</a:t>
            </a:r>
            <a:endParaRPr/>
          </a:p>
          <a:p>
            <a:pPr marL="228600" lvl="0" indent="-228600" algn="just" rtl="0">
              <a:lnSpc>
                <a:spcPct val="90000"/>
              </a:lnSpc>
              <a:spcBef>
                <a:spcPts val="0"/>
              </a:spcBef>
              <a:spcAft>
                <a:spcPts val="0"/>
              </a:spcAft>
              <a:buClr>
                <a:schemeClr val="accent1"/>
              </a:buClr>
              <a:buSzPts val="1400"/>
              <a:buAutoNum type="arabicPeriod"/>
            </a:pPr>
            <a:r>
              <a:rPr lang="en-GB" sz="1100">
                <a:solidFill>
                  <a:schemeClr val="dk1"/>
                </a:solidFill>
              </a:rPr>
              <a:t>Data Preprocessing</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Load PPG_Dataset.csv and print dataset information.</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Verify missing values and take care of them if any.</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2. Feature Selection &amp; Normalization</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Split features (X) from the target label (y).</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Use StandardScaler to scale feature values for improved model accuracy.</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3. Train-Test Split</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Split data into 80% for training and 20% for testing using train_test_split.</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Specify random_state=42 for reproducibility.</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4. Model Training - Random Forest Classifier</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Train a Random Forest Classifier with 100 decision trees (n_estimators=100).</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The model is trained to recognize patterns from the training data in order to classify PPG signals.</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5. Model Prediction &amp; Evaluation</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Predict results on test dataset.</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Monitor performance using accuracy score, classification report, and confusion matrix.</a:t>
            </a:r>
            <a:endParaRPr/>
          </a:p>
          <a:p>
            <a:pPr marL="0" lvl="0" indent="0" algn="just" rtl="0">
              <a:lnSpc>
                <a:spcPct val="90000"/>
              </a:lnSpc>
              <a:spcBef>
                <a:spcPts val="0"/>
              </a:spcBef>
              <a:spcAft>
                <a:spcPts val="0"/>
              </a:spcAft>
              <a:buClr>
                <a:schemeClr val="accent1"/>
              </a:buClr>
              <a:buSzPts val="1400"/>
              <a:buNone/>
            </a:pPr>
            <a:r>
              <a:rPr lang="en-GB" sz="1100">
                <a:solidFill>
                  <a:schemeClr val="dk1"/>
                </a:solidFill>
              </a:rPr>
              <a:t>Visualize the confusion matrix using a Seaborn heatmap to interpret it easily.</a:t>
            </a:r>
            <a:endParaRPr sz="1100">
              <a:solidFill>
                <a:schemeClr val="dk1"/>
              </a:solidFill>
            </a:endParaRPr>
          </a:p>
        </p:txBody>
      </p:sp>
    </p:spTree>
    <p:extLst>
      <p:ext uri="{BB962C8B-B14F-4D97-AF65-F5344CB8AC3E}">
        <p14:creationId xmlns:p14="http://schemas.microsoft.com/office/powerpoint/2010/main" val="231443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5"/>
          <p:cNvSpPr txBox="1">
            <a:spLocks noGrp="1"/>
          </p:cNvSpPr>
          <p:nvPr>
            <p:ph type="body" idx="1"/>
          </p:nvPr>
        </p:nvSpPr>
        <p:spPr>
          <a:xfrm rot="10800000">
            <a:off x="239842" y="4276294"/>
            <a:ext cx="179882" cy="295706"/>
          </a:xfrm>
          <a:prstGeom prst="rect">
            <a:avLst/>
          </a:prstGeom>
          <a:noFill/>
          <a:ln>
            <a:noFill/>
          </a:ln>
        </p:spPr>
        <p:txBody>
          <a:bodyPr spcFirstLastPara="1" wrap="square" lIns="91425" tIns="91425" rIns="91425" bIns="91425" anchor="ctr" anchorCtr="0">
            <a:normAutofit/>
          </a:bodyPr>
          <a:lstStyle/>
          <a:p>
            <a:pPr marL="457200" lvl="0" indent="-228600" algn="l" rtl="0">
              <a:lnSpc>
                <a:spcPct val="100000"/>
              </a:lnSpc>
              <a:spcBef>
                <a:spcPts val="0"/>
              </a:spcBef>
              <a:spcAft>
                <a:spcPts val="0"/>
              </a:spcAft>
              <a:buSzPts val="1800"/>
              <a:buNone/>
            </a:pPr>
            <a:endParaRPr sz="100"/>
          </a:p>
        </p:txBody>
      </p:sp>
      <p:pic>
        <p:nvPicPr>
          <p:cNvPr id="507" name="Google Shape;507;p55"/>
          <p:cNvPicPr preferRelativeResize="0"/>
          <p:nvPr/>
        </p:nvPicPr>
        <p:blipFill rotWithShape="1">
          <a:blip r:embed="rId3">
            <a:alphaModFix/>
          </a:blip>
          <a:srcRect/>
          <a:stretch/>
        </p:blipFill>
        <p:spPr>
          <a:xfrm>
            <a:off x="2490363" y="103285"/>
            <a:ext cx="1564477" cy="4936929"/>
          </a:xfrm>
          <a:prstGeom prst="rect">
            <a:avLst/>
          </a:prstGeom>
          <a:noFill/>
          <a:ln>
            <a:noFill/>
          </a:ln>
        </p:spPr>
      </p:pic>
      <p:pic>
        <p:nvPicPr>
          <p:cNvPr id="508" name="Google Shape;508;p55"/>
          <p:cNvPicPr preferRelativeResize="0">
            <a:picLocks noGrp="1"/>
          </p:cNvPicPr>
          <p:nvPr>
            <p:ph type="pic" idx="2"/>
          </p:nvPr>
        </p:nvPicPr>
        <p:blipFill rotWithShape="1">
          <a:blip r:embed="rId4">
            <a:alphaModFix/>
          </a:blip>
          <a:srcRect l="21417" r="21423"/>
          <a:stretch/>
        </p:blipFill>
        <p:spPr>
          <a:xfrm>
            <a:off x="61475" y="102850"/>
            <a:ext cx="2224524" cy="2919683"/>
          </a:xfrm>
          <a:prstGeom prst="rect">
            <a:avLst/>
          </a:prstGeom>
          <a:solidFill>
            <a:srgbClr val="C4FFFF"/>
          </a:solidFill>
          <a:ln>
            <a:noFill/>
          </a:ln>
        </p:spPr>
      </p:pic>
      <p:pic>
        <p:nvPicPr>
          <p:cNvPr id="2" name="Picture 1">
            <a:extLst>
              <a:ext uri="{FF2B5EF4-FFF2-40B4-BE49-F238E27FC236}">
                <a16:creationId xmlns:a16="http://schemas.microsoft.com/office/drawing/2014/main" id="{19D5555E-3A4B-861D-46AA-9FA5B3F5012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2829" y="2018291"/>
            <a:ext cx="3820410" cy="3021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9"/>
          <p:cNvSpPr txBox="1">
            <a:spLocks noGrp="1"/>
          </p:cNvSpPr>
          <p:nvPr>
            <p:ph type="title"/>
          </p:nvPr>
        </p:nvSpPr>
        <p:spPr>
          <a:xfrm>
            <a:off x="2632544" y="93576"/>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GUIDE APPROVAL</a:t>
            </a:r>
            <a:endParaRPr dirty="0"/>
          </a:p>
        </p:txBody>
      </p:sp>
      <p:sp>
        <p:nvSpPr>
          <p:cNvPr id="388" name="Google Shape;388;p39"/>
          <p:cNvSpPr txBox="1">
            <a:spLocks noGrp="1"/>
          </p:cNvSpPr>
          <p:nvPr>
            <p:ph type="body" idx="1"/>
          </p:nvPr>
        </p:nvSpPr>
        <p:spPr>
          <a:xfrm>
            <a:off x="1250657" y="1570397"/>
            <a:ext cx="7204800" cy="2928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1400"/>
              <a:buNone/>
            </a:pPr>
            <a:endParaRPr dirty="0"/>
          </a:p>
        </p:txBody>
      </p:sp>
      <p:pic>
        <p:nvPicPr>
          <p:cNvPr id="389" name="Google Shape;389;p39"/>
          <p:cNvPicPr preferRelativeResize="0">
            <a:picLocks noGrp="1"/>
          </p:cNvPicPr>
          <p:nvPr>
            <p:ph type="pic" idx="2"/>
          </p:nvPr>
        </p:nvPicPr>
        <p:blipFill rotWithShape="1">
          <a:blip r:embed="rId3">
            <a:alphaModFix/>
          </a:blip>
          <a:srcRect l="21417" r="21423"/>
          <a:stretch/>
        </p:blipFill>
        <p:spPr>
          <a:xfrm>
            <a:off x="70775" y="93576"/>
            <a:ext cx="1179882" cy="1328030"/>
          </a:xfrm>
          <a:prstGeom prst="rect">
            <a:avLst/>
          </a:prstGeom>
          <a:solidFill>
            <a:srgbClr val="C4FFFF"/>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7"/>
          <p:cNvSpPr txBox="1">
            <a:spLocks noGrp="1"/>
          </p:cNvSpPr>
          <p:nvPr>
            <p:ph type="body" idx="1"/>
          </p:nvPr>
        </p:nvSpPr>
        <p:spPr>
          <a:xfrm rot="10800000" flipV="1">
            <a:off x="-210901" y="1176728"/>
            <a:ext cx="4782900" cy="1525135"/>
          </a:xfrm>
          <a:prstGeom prst="rect">
            <a:avLst/>
          </a:prstGeom>
          <a:noFill/>
          <a:ln>
            <a:noFill/>
          </a:ln>
        </p:spPr>
        <p:txBody>
          <a:bodyPr spcFirstLastPara="1" wrap="square" lIns="91425" tIns="91425" rIns="91425" bIns="91425" anchor="ctr" anchorCtr="0">
            <a:noAutofit/>
          </a:bodyPr>
          <a:lstStyle/>
          <a:p>
            <a:pPr marL="457200" lvl="0" indent="-228600" algn="just" rtl="0">
              <a:lnSpc>
                <a:spcPct val="100000"/>
              </a:lnSpc>
              <a:spcBef>
                <a:spcPts val="0"/>
              </a:spcBef>
              <a:spcAft>
                <a:spcPts val="0"/>
              </a:spcAft>
              <a:buSzPts val="1800"/>
              <a:buNone/>
            </a:pPr>
            <a:r>
              <a:rPr lang="en-US" sz="1200" dirty="0">
                <a:solidFill>
                  <a:schemeClr val="tx1"/>
                </a:solidFill>
              </a:rPr>
              <a:t>	The model achieved a high accuracy of </a:t>
            </a:r>
            <a:r>
              <a:rPr lang="en-US" sz="1200" b="1" dirty="0">
                <a:solidFill>
                  <a:schemeClr val="tx1"/>
                </a:solidFill>
              </a:rPr>
              <a:t>96.33%</a:t>
            </a:r>
            <a:r>
              <a:rPr lang="en-US" sz="1200" dirty="0">
                <a:solidFill>
                  <a:schemeClr val="tx1"/>
                </a:solidFill>
              </a:rPr>
              <a:t>, demonstrating strong classification ability between myocardial infarction (label 1) and normal cases (label 0). The confusion matrix shows minimal misclassifications, with precision, recall, and F1-scores all at 96-97%, indicating a well-balanced and effective performance. These results highlight the reliability of the Random Forest classifier in analyzing normalized PPG signals for heart condition detection.</a:t>
            </a:r>
            <a:endParaRPr sz="1200" dirty="0">
              <a:solidFill>
                <a:schemeClr val="tx1"/>
              </a:solidFill>
            </a:endParaRPr>
          </a:p>
        </p:txBody>
      </p:sp>
      <p:sp>
        <p:nvSpPr>
          <p:cNvPr id="523" name="Google Shape;523;p57"/>
          <p:cNvSpPr txBox="1"/>
          <p:nvPr/>
        </p:nvSpPr>
        <p:spPr>
          <a:xfrm>
            <a:off x="1905000" y="290875"/>
            <a:ext cx="47829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dk2"/>
                </a:solidFill>
              </a:rPr>
              <a:t>Result</a:t>
            </a:r>
            <a:endParaRPr sz="2000" b="1">
              <a:solidFill>
                <a:schemeClr val="dk2"/>
              </a:solidFill>
            </a:endParaRPr>
          </a:p>
        </p:txBody>
      </p:sp>
      <p:pic>
        <p:nvPicPr>
          <p:cNvPr id="516" name="Google Shape;516;p56"/>
          <p:cNvPicPr preferRelativeResize="0"/>
          <p:nvPr/>
        </p:nvPicPr>
        <p:blipFill rotWithShape="1">
          <a:blip r:embed="rId3">
            <a:alphaModFix/>
          </a:blip>
          <a:srcRect l="10384" t="37268" r="46312" b="14778"/>
          <a:stretch/>
        </p:blipFill>
        <p:spPr>
          <a:xfrm>
            <a:off x="4819338" y="1028274"/>
            <a:ext cx="3985581" cy="2891653"/>
          </a:xfrm>
          <a:prstGeom prst="rect">
            <a:avLst/>
          </a:prstGeom>
          <a:noFill/>
          <a:ln>
            <a:noFill/>
          </a:ln>
        </p:spPr>
      </p:pic>
      <p:pic>
        <p:nvPicPr>
          <p:cNvPr id="515" name="Google Shape;515;p56"/>
          <p:cNvPicPr preferRelativeResize="0"/>
          <p:nvPr/>
        </p:nvPicPr>
        <p:blipFill rotWithShape="1">
          <a:blip r:embed="rId4">
            <a:alphaModFix/>
          </a:blip>
          <a:srcRect l="15183" t="41670" r="54295" b="30448"/>
          <a:stretch/>
        </p:blipFill>
        <p:spPr>
          <a:xfrm>
            <a:off x="75801" y="2811585"/>
            <a:ext cx="4496198" cy="2310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8"/>
          <p:cNvSpPr txBox="1">
            <a:spLocks noGrp="1"/>
          </p:cNvSpPr>
          <p:nvPr>
            <p:ph type="title"/>
          </p:nvPr>
        </p:nvSpPr>
        <p:spPr>
          <a:xfrm>
            <a:off x="2219975" y="93575"/>
            <a:ext cx="6480300" cy="8697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1200"/>
              </a:spcBef>
              <a:spcAft>
                <a:spcPts val="0"/>
              </a:spcAft>
              <a:buClr>
                <a:schemeClr val="dk1"/>
              </a:buClr>
              <a:buSzPts val="990"/>
              <a:buFont typeface="Arial"/>
              <a:buNone/>
            </a:pPr>
            <a:endParaRPr sz="1390" b="1">
              <a:solidFill>
                <a:srgbClr val="1F1F1F"/>
              </a:solidFill>
            </a:endParaRPr>
          </a:p>
          <a:p>
            <a:pPr marL="0" lvl="0" indent="0" algn="l" rtl="0">
              <a:lnSpc>
                <a:spcPct val="115000"/>
              </a:lnSpc>
              <a:spcBef>
                <a:spcPts val="1200"/>
              </a:spcBef>
              <a:spcAft>
                <a:spcPts val="1200"/>
              </a:spcAft>
              <a:buClr>
                <a:schemeClr val="dk1"/>
              </a:buClr>
              <a:buSzPts val="990"/>
              <a:buFont typeface="Arial"/>
              <a:buNone/>
            </a:pPr>
            <a:r>
              <a:rPr lang="en-GB" sz="1390" b="1">
                <a:solidFill>
                  <a:srgbClr val="1F1F1F"/>
                </a:solidFill>
              </a:rPr>
              <a:t>This heart disease detection model is based on Bidirectional Long Short-Term Memory (Bi-LSTM) and processes heart sound recordings to classify them as healthy or unhealthy. </a:t>
            </a:r>
            <a:endParaRPr sz="3370" b="1">
              <a:solidFill>
                <a:srgbClr val="1F1F1F"/>
              </a:solidFill>
            </a:endParaRPr>
          </a:p>
        </p:txBody>
      </p:sp>
      <p:sp>
        <p:nvSpPr>
          <p:cNvPr id="529" name="Google Shape;529;p58"/>
          <p:cNvSpPr txBox="1">
            <a:spLocks noGrp="1"/>
          </p:cNvSpPr>
          <p:nvPr>
            <p:ph type="body" idx="1"/>
          </p:nvPr>
        </p:nvSpPr>
        <p:spPr>
          <a:xfrm>
            <a:off x="1958925" y="1411225"/>
            <a:ext cx="7185300" cy="3205200"/>
          </a:xfrm>
          <a:prstGeom prst="rect">
            <a:avLst/>
          </a:prstGeom>
          <a:noFill/>
          <a:ln>
            <a:noFill/>
          </a:ln>
        </p:spPr>
        <p:txBody>
          <a:bodyPr spcFirstLastPara="1" wrap="square" lIns="68575" tIns="34275" rIns="68575" bIns="34275" anchor="t" anchorCtr="0">
            <a:noAutofit/>
          </a:bodyPr>
          <a:lstStyle/>
          <a:p>
            <a:pPr marL="0" lvl="0" indent="0">
              <a:lnSpc>
                <a:spcPct val="115000"/>
              </a:lnSpc>
              <a:spcBef>
                <a:spcPts val="1200"/>
              </a:spcBef>
            </a:pPr>
            <a:r>
              <a:rPr lang="en-GB" sz="1100" dirty="0">
                <a:solidFill>
                  <a:schemeClr val="dk1"/>
                </a:solidFill>
              </a:rPr>
              <a:t>DATASET USED: </a:t>
            </a:r>
            <a:r>
              <a:rPr lang="en-GB" sz="1200" dirty="0" err="1">
                <a:solidFill>
                  <a:srgbClr val="5F6368"/>
                </a:solidFill>
                <a:highlight>
                  <a:srgbClr val="FFFFFF"/>
                </a:highlight>
              </a:rPr>
              <a:t>PhysioNet</a:t>
            </a:r>
            <a:r>
              <a:rPr lang="en-GB" sz="1200" dirty="0">
                <a:solidFill>
                  <a:srgbClr val="5F6368"/>
                </a:solidFill>
                <a:highlight>
                  <a:srgbClr val="FFFFFF"/>
                </a:highlight>
              </a:rPr>
              <a:t>/</a:t>
            </a:r>
            <a:r>
              <a:rPr lang="en-GB" sz="1200" dirty="0" err="1">
                <a:solidFill>
                  <a:srgbClr val="5F6368"/>
                </a:solidFill>
                <a:highlight>
                  <a:srgbClr val="FFFFFF"/>
                </a:highlight>
              </a:rPr>
              <a:t>CinC</a:t>
            </a:r>
            <a:r>
              <a:rPr lang="en-GB" sz="1200" dirty="0">
                <a:solidFill>
                  <a:srgbClr val="5F6368"/>
                </a:solidFill>
                <a:highlight>
                  <a:srgbClr val="FFFFFF"/>
                </a:highlight>
              </a:rPr>
              <a:t> Challenge Dataset 2016                                                               </a:t>
            </a:r>
            <a:r>
              <a:rPr lang="en-GB" sz="1100" b="1" dirty="0">
                <a:solidFill>
                  <a:schemeClr val="dk1"/>
                </a:solidFill>
              </a:rPr>
              <a:t>Feature Extraction using MFCCs (Mel-Frequency Cepstral Coefficients)  :  </a:t>
            </a:r>
            <a:r>
              <a:rPr lang="en-GB" sz="1100" dirty="0">
                <a:solidFill>
                  <a:schemeClr val="dk1"/>
                </a:solidFill>
              </a:rPr>
              <a:t>                                                     </a:t>
            </a:r>
            <a:r>
              <a:rPr lang="en-GB" sz="1100" b="1" dirty="0" err="1">
                <a:solidFill>
                  <a:schemeClr val="dk1"/>
                </a:solidFill>
              </a:rPr>
              <a:t>Librosa</a:t>
            </a:r>
            <a:r>
              <a:rPr lang="en-GB" sz="1100" dirty="0">
                <a:solidFill>
                  <a:schemeClr val="dk1"/>
                </a:solidFill>
              </a:rPr>
              <a:t> is used to load </a:t>
            </a:r>
            <a:r>
              <a:rPr lang="en-GB" sz="1100" dirty="0">
                <a:solidFill>
                  <a:srgbClr val="188038"/>
                </a:solidFill>
                <a:latin typeface="Roboto Mono"/>
                <a:ea typeface="Roboto Mono"/>
                <a:cs typeface="Roboto Mono"/>
                <a:sym typeface="Roboto Mono"/>
              </a:rPr>
              <a:t>.wav</a:t>
            </a:r>
            <a:r>
              <a:rPr lang="en-GB" sz="1100" dirty="0">
                <a:solidFill>
                  <a:schemeClr val="dk1"/>
                </a:solidFill>
              </a:rPr>
              <a:t> files.                                                                                                                     MFCCs (40 coefficients) are extracted to represent the audio signals as numerical features.                                                                                                                                             Padding or truncation ensures </a:t>
            </a:r>
            <a:r>
              <a:rPr lang="en-GB" sz="1100" b="1" dirty="0">
                <a:solidFill>
                  <a:schemeClr val="dk1"/>
                </a:solidFill>
              </a:rPr>
              <a:t>consistent feature length (40 × 400)</a:t>
            </a:r>
            <a:r>
              <a:rPr lang="en-GB" sz="1100" dirty="0">
                <a:solidFill>
                  <a:schemeClr val="dk1"/>
                </a:solidFill>
              </a:rPr>
              <a:t> for LSTM input                                                </a:t>
            </a:r>
            <a:r>
              <a:rPr lang="en-GB" sz="1100" b="1" dirty="0">
                <a:solidFill>
                  <a:schemeClr val="dk1"/>
                </a:solidFill>
              </a:rPr>
              <a:t>Data </a:t>
            </a:r>
            <a:r>
              <a:rPr lang="en-GB" sz="1100" b="1" dirty="0" err="1">
                <a:solidFill>
                  <a:schemeClr val="dk1"/>
                </a:solidFill>
              </a:rPr>
              <a:t>Preprocessing</a:t>
            </a:r>
            <a:r>
              <a:rPr lang="en-GB" sz="1100" b="1" dirty="0">
                <a:solidFill>
                  <a:schemeClr val="dk1"/>
                </a:solidFill>
              </a:rPr>
              <a:t>:                                                                                                                                        Splitting:</a:t>
            </a:r>
            <a:r>
              <a:rPr lang="en-GB" sz="1100" dirty="0">
                <a:solidFill>
                  <a:schemeClr val="dk1"/>
                </a:solidFill>
              </a:rPr>
              <a:t> The data is split into </a:t>
            </a:r>
            <a:r>
              <a:rPr lang="en-GB" sz="1100" b="1" dirty="0">
                <a:solidFill>
                  <a:schemeClr val="dk1"/>
                </a:solidFill>
              </a:rPr>
              <a:t>training (</a:t>
            </a:r>
            <a:r>
              <a:rPr lang="en-GB" sz="1100" b="1" dirty="0" err="1">
                <a:solidFill>
                  <a:schemeClr val="dk1"/>
                </a:solidFill>
              </a:rPr>
              <a:t>X_train</a:t>
            </a:r>
            <a:r>
              <a:rPr lang="en-GB" sz="1100" b="1" dirty="0">
                <a:solidFill>
                  <a:schemeClr val="dk1"/>
                </a:solidFill>
              </a:rPr>
              <a:t>, </a:t>
            </a:r>
            <a:r>
              <a:rPr lang="en-GB" sz="1100" b="1" dirty="0" err="1">
                <a:solidFill>
                  <a:schemeClr val="dk1"/>
                </a:solidFill>
              </a:rPr>
              <a:t>y_train</a:t>
            </a:r>
            <a:r>
              <a:rPr lang="en-GB" sz="1100" b="1" dirty="0">
                <a:solidFill>
                  <a:schemeClr val="dk1"/>
                </a:solidFill>
              </a:rPr>
              <a:t>), validation (</a:t>
            </a:r>
            <a:r>
              <a:rPr lang="en-GB" sz="1100" b="1" dirty="0" err="1">
                <a:solidFill>
                  <a:schemeClr val="dk1"/>
                </a:solidFill>
              </a:rPr>
              <a:t>X_val</a:t>
            </a:r>
            <a:r>
              <a:rPr lang="en-GB" sz="1100" b="1" dirty="0">
                <a:solidFill>
                  <a:schemeClr val="dk1"/>
                </a:solidFill>
              </a:rPr>
              <a:t>, </a:t>
            </a:r>
            <a:r>
              <a:rPr lang="en-GB" sz="1100" b="1" dirty="0" err="1">
                <a:solidFill>
                  <a:schemeClr val="dk1"/>
                </a:solidFill>
              </a:rPr>
              <a:t>y_val</a:t>
            </a:r>
            <a:r>
              <a:rPr lang="en-GB" sz="1100" b="1" dirty="0">
                <a:solidFill>
                  <a:schemeClr val="dk1"/>
                </a:solidFill>
              </a:rPr>
              <a:t>), and test sets (</a:t>
            </a:r>
            <a:r>
              <a:rPr lang="en-GB" sz="1100" b="1" dirty="0" err="1">
                <a:solidFill>
                  <a:schemeClr val="dk1"/>
                </a:solidFill>
              </a:rPr>
              <a:t>X_test</a:t>
            </a:r>
            <a:r>
              <a:rPr lang="en-GB" sz="1100" b="1" dirty="0">
                <a:solidFill>
                  <a:schemeClr val="dk1"/>
                </a:solidFill>
              </a:rPr>
              <a:t>, </a:t>
            </a:r>
            <a:r>
              <a:rPr lang="en-GB" sz="1100" b="1" dirty="0" err="1">
                <a:solidFill>
                  <a:schemeClr val="dk1"/>
                </a:solidFill>
              </a:rPr>
              <a:t>y_test</a:t>
            </a:r>
            <a:r>
              <a:rPr lang="en-GB" sz="1100" b="1" dirty="0">
                <a:solidFill>
                  <a:schemeClr val="dk1"/>
                </a:solidFill>
              </a:rPr>
              <a:t>)</a:t>
            </a:r>
            <a:r>
              <a:rPr lang="en-GB" sz="1100" dirty="0">
                <a:solidFill>
                  <a:schemeClr val="dk1"/>
                </a:solidFill>
              </a:rPr>
              <a:t>.                                                                                                                                                                    </a:t>
            </a:r>
            <a:r>
              <a:rPr lang="en-GB" sz="1100" b="1" dirty="0">
                <a:solidFill>
                  <a:schemeClr val="dk1"/>
                </a:solidFill>
              </a:rPr>
              <a:t>Reshaping for LSTM:</a:t>
            </a:r>
            <a:r>
              <a:rPr lang="en-GB" sz="1100" dirty="0">
                <a:solidFill>
                  <a:schemeClr val="dk1"/>
                </a:solidFill>
              </a:rPr>
              <a:t> The extracted MFCC features are reshaped into </a:t>
            </a:r>
            <a:r>
              <a:rPr lang="en-GB" sz="1100" b="1" dirty="0">
                <a:solidFill>
                  <a:schemeClr val="dk1"/>
                </a:solidFill>
              </a:rPr>
              <a:t>(samples, time steps, features)</a:t>
            </a:r>
            <a:r>
              <a:rPr lang="en-GB" sz="1100" dirty="0">
                <a:solidFill>
                  <a:schemeClr val="dk1"/>
                </a:solidFill>
              </a:rPr>
              <a:t> format for sequential data </a:t>
            </a:r>
            <a:r>
              <a:rPr lang="en-GB" sz="1100" dirty="0" err="1">
                <a:solidFill>
                  <a:schemeClr val="dk1"/>
                </a:solidFill>
              </a:rPr>
              <a:t>processing</a:t>
            </a:r>
            <a:r>
              <a:rPr lang="en-GB" sz="1100" b="1" dirty="0" err="1">
                <a:solidFill>
                  <a:schemeClr val="dk1"/>
                </a:solidFill>
              </a:rPr>
              <a:t>odel</a:t>
            </a:r>
            <a:r>
              <a:rPr lang="en-GB" sz="1100" b="1" dirty="0">
                <a:solidFill>
                  <a:schemeClr val="dk1"/>
                </a:solidFill>
              </a:rPr>
              <a:t> Architecture - Bidirectional LSTM                                                                                                    </a:t>
            </a:r>
            <a:r>
              <a:rPr lang="en-GB" sz="1100" dirty="0">
                <a:solidFill>
                  <a:schemeClr val="dk1"/>
                </a:solidFill>
              </a:rPr>
              <a:t>.                                                                                                                            </a:t>
            </a:r>
            <a:r>
              <a:rPr lang="en-GB" sz="1100" b="1" dirty="0">
                <a:solidFill>
                  <a:schemeClr val="dk1"/>
                </a:solidFill>
              </a:rPr>
              <a:t>M           Model Compilation &amp; Training                                                                                                                             Model Evaluation &amp; Performance Metrics</a:t>
            </a:r>
            <a:endParaRPr sz="1100" b="1" dirty="0">
              <a:solidFill>
                <a:schemeClr val="dk1"/>
              </a:solidFill>
            </a:endParaRPr>
          </a:p>
          <a:p>
            <a:pPr marL="0" lvl="0" indent="0" algn="l" rtl="0">
              <a:lnSpc>
                <a:spcPct val="115000"/>
              </a:lnSpc>
              <a:spcBef>
                <a:spcPts val="1200"/>
              </a:spcBef>
              <a:spcAft>
                <a:spcPts val="0"/>
              </a:spcAft>
              <a:buNone/>
            </a:pPr>
            <a:endParaRPr sz="1100" dirty="0">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sz="1200" dirty="0">
              <a:solidFill>
                <a:srgbClr val="5F6368"/>
              </a:solidFill>
              <a:highlight>
                <a:srgbClr val="FFFFFF"/>
              </a:highlight>
            </a:endParaRPr>
          </a:p>
        </p:txBody>
      </p:sp>
      <p:pic>
        <p:nvPicPr>
          <p:cNvPr id="530" name="Google Shape;530;p58"/>
          <p:cNvPicPr preferRelativeResize="0">
            <a:picLocks noGrp="1"/>
          </p:cNvPicPr>
          <p:nvPr>
            <p:ph type="pic" idx="2"/>
          </p:nvPr>
        </p:nvPicPr>
        <p:blipFill rotWithShape="1">
          <a:blip r:embed="rId3">
            <a:alphaModFix/>
          </a:blip>
          <a:srcRect l="21417" r="21423"/>
          <a:stretch/>
        </p:blipFill>
        <p:spPr>
          <a:xfrm>
            <a:off x="70775" y="93575"/>
            <a:ext cx="1888142" cy="2478175"/>
          </a:xfrm>
          <a:prstGeom prst="rect">
            <a:avLst/>
          </a:prstGeom>
          <a:solidFill>
            <a:srgbClr val="C4FFFF"/>
          </a:solidFill>
          <a:ln>
            <a:noFill/>
          </a:ln>
        </p:spPr>
      </p:pic>
      <p:pic>
        <p:nvPicPr>
          <p:cNvPr id="5" name="Picture 4">
            <a:extLst>
              <a:ext uri="{FF2B5EF4-FFF2-40B4-BE49-F238E27FC236}">
                <a16:creationId xmlns:a16="http://schemas.microsoft.com/office/drawing/2014/main" id="{20B94782-14AD-4500-97CA-48DCB0A9D87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19975" y="4271415"/>
            <a:ext cx="5274310" cy="7785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9"/>
          <p:cNvSpPr txBox="1">
            <a:spLocks noGrp="1"/>
          </p:cNvSpPr>
          <p:nvPr>
            <p:ph type="title"/>
          </p:nvPr>
        </p:nvSpPr>
        <p:spPr>
          <a:xfrm>
            <a:off x="2517076" y="243449"/>
            <a:ext cx="5941200" cy="8883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a:t>Model Architecture - Bidirectional LSTM</a:t>
            </a:r>
            <a:endParaRPr/>
          </a:p>
        </p:txBody>
      </p:sp>
      <p:sp>
        <p:nvSpPr>
          <p:cNvPr id="536" name="Google Shape;536;p59"/>
          <p:cNvSpPr txBox="1">
            <a:spLocks noGrp="1"/>
          </p:cNvSpPr>
          <p:nvPr>
            <p:ph type="body" idx="1"/>
          </p:nvPr>
        </p:nvSpPr>
        <p:spPr>
          <a:xfrm>
            <a:off x="195725" y="1405425"/>
            <a:ext cx="8948400" cy="3820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0"/>
              </a:spcBef>
              <a:spcAft>
                <a:spcPts val="0"/>
              </a:spcAft>
              <a:buClr>
                <a:schemeClr val="accent1"/>
              </a:buClr>
              <a:buSzPts val="1400"/>
              <a:buNone/>
            </a:pPr>
            <a:endParaRPr>
              <a:solidFill>
                <a:schemeClr val="dk1"/>
              </a:solidFill>
            </a:endParaRPr>
          </a:p>
        </p:txBody>
      </p:sp>
      <p:pic>
        <p:nvPicPr>
          <p:cNvPr id="3" name="Picture 2">
            <a:extLst>
              <a:ext uri="{FF2B5EF4-FFF2-40B4-BE49-F238E27FC236}">
                <a16:creationId xmlns:a16="http://schemas.microsoft.com/office/drawing/2014/main" id="{BD91E6DA-4063-4344-99B9-A7786F6233BF}"/>
              </a:ext>
            </a:extLst>
          </p:cNvPr>
          <p:cNvPicPr>
            <a:picLocks noChangeAspect="1"/>
          </p:cNvPicPr>
          <p:nvPr/>
        </p:nvPicPr>
        <p:blipFill>
          <a:blip r:embed="rId3"/>
          <a:stretch>
            <a:fillRect/>
          </a:stretch>
        </p:blipFill>
        <p:spPr>
          <a:xfrm>
            <a:off x="952500" y="1733550"/>
            <a:ext cx="7067550" cy="2819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0"/>
          <p:cNvSpPr txBox="1">
            <a:spLocks noGrp="1"/>
          </p:cNvSpPr>
          <p:nvPr>
            <p:ph type="title"/>
          </p:nvPr>
        </p:nvSpPr>
        <p:spPr>
          <a:xfrm>
            <a:off x="2804901" y="132050"/>
            <a:ext cx="5653200" cy="999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EACH STEPS IN MFCC ARCHITECHTURE</a:t>
            </a:r>
            <a:endParaRPr/>
          </a:p>
        </p:txBody>
      </p:sp>
      <p:sp>
        <p:nvSpPr>
          <p:cNvPr id="543" name="Google Shape;543;p60"/>
          <p:cNvSpPr txBox="1">
            <a:spLocks noGrp="1"/>
          </p:cNvSpPr>
          <p:nvPr>
            <p:ph type="body" idx="1"/>
          </p:nvPr>
        </p:nvSpPr>
        <p:spPr>
          <a:xfrm>
            <a:off x="195725" y="1405425"/>
            <a:ext cx="8948400" cy="3820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0"/>
              </a:spcBef>
              <a:spcAft>
                <a:spcPts val="0"/>
              </a:spcAft>
              <a:buClr>
                <a:schemeClr val="accent1"/>
              </a:buClr>
              <a:buSzPts val="1400"/>
              <a:buNone/>
            </a:pPr>
            <a:endParaRPr>
              <a:solidFill>
                <a:schemeClr val="dk1"/>
              </a:solidFill>
            </a:endParaRPr>
          </a:p>
        </p:txBody>
      </p:sp>
      <p:pic>
        <p:nvPicPr>
          <p:cNvPr id="544" name="Google Shape;544;p60"/>
          <p:cNvPicPr preferRelativeResize="0"/>
          <p:nvPr/>
        </p:nvPicPr>
        <p:blipFill>
          <a:blip r:embed="rId3">
            <a:alphaModFix/>
          </a:blip>
          <a:stretch>
            <a:fillRect/>
          </a:stretch>
        </p:blipFill>
        <p:spPr>
          <a:xfrm>
            <a:off x="0" y="1412569"/>
            <a:ext cx="9144000" cy="34371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1"/>
          <p:cNvSpPr txBox="1">
            <a:spLocks noGrp="1"/>
          </p:cNvSpPr>
          <p:nvPr>
            <p:ph type="title"/>
          </p:nvPr>
        </p:nvSpPr>
        <p:spPr>
          <a:xfrm>
            <a:off x="2895100" y="91975"/>
            <a:ext cx="5433300" cy="5136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a:t>RESULTS</a:t>
            </a:r>
            <a:endParaRPr/>
          </a:p>
        </p:txBody>
      </p:sp>
      <p:sp>
        <p:nvSpPr>
          <p:cNvPr id="550" name="Google Shape;550;p61"/>
          <p:cNvSpPr txBox="1">
            <a:spLocks noGrp="1"/>
          </p:cNvSpPr>
          <p:nvPr>
            <p:ph type="body" idx="1"/>
          </p:nvPr>
        </p:nvSpPr>
        <p:spPr>
          <a:xfrm>
            <a:off x="195725" y="1405425"/>
            <a:ext cx="8948400" cy="3820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0"/>
              </a:spcBef>
              <a:spcAft>
                <a:spcPts val="0"/>
              </a:spcAft>
              <a:buClr>
                <a:schemeClr val="accent1"/>
              </a:buClr>
              <a:buSzPts val="1400"/>
              <a:buNone/>
            </a:pPr>
            <a:endParaRPr>
              <a:solidFill>
                <a:schemeClr val="dk1"/>
              </a:solidFill>
            </a:endParaRPr>
          </a:p>
        </p:txBody>
      </p:sp>
      <p:pic>
        <p:nvPicPr>
          <p:cNvPr id="554" name="Google Shape;554;p61"/>
          <p:cNvPicPr preferRelativeResize="0"/>
          <p:nvPr/>
        </p:nvPicPr>
        <p:blipFill>
          <a:blip r:embed="rId3">
            <a:alphaModFix/>
          </a:blip>
          <a:stretch>
            <a:fillRect/>
          </a:stretch>
        </p:blipFill>
        <p:spPr>
          <a:xfrm>
            <a:off x="0" y="1185039"/>
            <a:ext cx="9144000" cy="1190940"/>
          </a:xfrm>
          <a:prstGeom prst="rect">
            <a:avLst/>
          </a:prstGeom>
          <a:noFill/>
          <a:ln>
            <a:noFill/>
          </a:ln>
        </p:spPr>
      </p:pic>
      <p:pic>
        <p:nvPicPr>
          <p:cNvPr id="8" name="Picture 7">
            <a:extLst>
              <a:ext uri="{FF2B5EF4-FFF2-40B4-BE49-F238E27FC236}">
                <a16:creationId xmlns:a16="http://schemas.microsoft.com/office/drawing/2014/main" id="{FE002896-6326-4F51-93A1-2563656D94E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29814" y="2891700"/>
            <a:ext cx="5274310" cy="1718310"/>
          </a:xfrm>
          <a:prstGeom prst="rect">
            <a:avLst/>
          </a:prstGeom>
          <a:noFill/>
          <a:ln>
            <a:noFill/>
          </a:ln>
        </p:spPr>
      </p:pic>
      <p:pic>
        <p:nvPicPr>
          <p:cNvPr id="9" name="Picture 8">
            <a:extLst>
              <a:ext uri="{FF2B5EF4-FFF2-40B4-BE49-F238E27FC236}">
                <a16:creationId xmlns:a16="http://schemas.microsoft.com/office/drawing/2014/main" id="{7B076C54-6B26-41C7-A033-04D5B283B89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5930" y="2459900"/>
            <a:ext cx="2773680" cy="258191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2"/>
          <p:cNvSpPr txBox="1">
            <a:spLocks noGrp="1"/>
          </p:cNvSpPr>
          <p:nvPr>
            <p:ph type="title"/>
          </p:nvPr>
        </p:nvSpPr>
        <p:spPr>
          <a:xfrm>
            <a:off x="2479950" y="262025"/>
            <a:ext cx="5978100" cy="9006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15564"/>
              <a:buFont typeface="Arial"/>
              <a:buNone/>
            </a:pPr>
            <a:r>
              <a:rPr lang="en-GB" sz="2855"/>
              <a:t>Hybrid Model for ECG Disease Detection-</a:t>
            </a:r>
            <a:r>
              <a:rPr lang="en-GB" sz="1322"/>
              <a:t>combining </a:t>
            </a:r>
            <a:r>
              <a:rPr lang="en-GB" sz="1322" b="1"/>
              <a:t>EfficientNetB0</a:t>
            </a:r>
            <a:r>
              <a:rPr lang="en-GB" sz="1322"/>
              <a:t> and </a:t>
            </a:r>
            <a:r>
              <a:rPr lang="en-GB" sz="1322" b="1"/>
              <a:t>ResNet50</a:t>
            </a:r>
            <a:r>
              <a:rPr lang="en-GB" sz="1322"/>
              <a:t> to extract deep features from ECG images. These extracted features are then used as input to an </a:t>
            </a:r>
            <a:r>
              <a:rPr lang="en-GB" sz="1322" b="1"/>
              <a:t>MLP classifier</a:t>
            </a:r>
            <a:endParaRPr sz="3522"/>
          </a:p>
        </p:txBody>
      </p:sp>
      <p:sp>
        <p:nvSpPr>
          <p:cNvPr id="560" name="Google Shape;560;p62"/>
          <p:cNvSpPr txBox="1">
            <a:spLocks noGrp="1"/>
          </p:cNvSpPr>
          <p:nvPr>
            <p:ph type="body" idx="1"/>
          </p:nvPr>
        </p:nvSpPr>
        <p:spPr>
          <a:xfrm>
            <a:off x="444325" y="1376150"/>
            <a:ext cx="8699700" cy="37695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GB" sz="1100" dirty="0">
                <a:solidFill>
                  <a:schemeClr val="dk1"/>
                </a:solidFill>
              </a:rPr>
              <a:t>1)Dataset Preparation:  </a:t>
            </a:r>
            <a:r>
              <a:rPr lang="en-GB" sz="1100" dirty="0" err="1">
                <a:solidFill>
                  <a:schemeClr val="dk1"/>
                </a:solidFill>
                <a:latin typeface="Roboto Mono"/>
                <a:ea typeface="Roboto Mono"/>
                <a:cs typeface="Roboto Mono"/>
                <a:sym typeface="Roboto Mono"/>
              </a:rPr>
              <a:t>kagglehub.dataset_download</a:t>
            </a:r>
            <a:r>
              <a:rPr lang="en-GB" sz="1100" dirty="0">
                <a:solidFill>
                  <a:schemeClr val="dk1"/>
                </a:solidFill>
                <a:latin typeface="Roboto Mono"/>
                <a:ea typeface="Roboto Mono"/>
                <a:cs typeface="Roboto Mono"/>
                <a:sym typeface="Roboto Mono"/>
              </a:rPr>
              <a:t>()</a:t>
            </a:r>
            <a:r>
              <a:rPr lang="en-GB" sz="1100" dirty="0">
                <a:solidFill>
                  <a:schemeClr val="dk1"/>
                </a:solidFill>
              </a:rPr>
              <a:t> to fetch the dataset.                                                                                                                             </a:t>
            </a:r>
            <a:endParaRPr sz="1100" dirty="0">
              <a:solidFill>
                <a:schemeClr val="dk1"/>
              </a:solidFill>
            </a:endParaRPr>
          </a:p>
          <a:p>
            <a:pPr marL="0" lvl="0" indent="0" algn="l" rtl="0">
              <a:spcBef>
                <a:spcPts val="800"/>
              </a:spcBef>
              <a:spcAft>
                <a:spcPts val="0"/>
              </a:spcAft>
              <a:buNone/>
            </a:pPr>
            <a:r>
              <a:rPr lang="en-GB" sz="1100" dirty="0">
                <a:solidFill>
                  <a:schemeClr val="dk1"/>
                </a:solidFill>
              </a:rPr>
              <a:t>2)</a:t>
            </a:r>
            <a:r>
              <a:rPr lang="en-GB" sz="1100" b="1" dirty="0">
                <a:solidFill>
                  <a:schemeClr val="dk1"/>
                </a:solidFill>
              </a:rPr>
              <a:t>Preprocessing &amp; Label Encoding:                                                                                                                                                           </a:t>
            </a:r>
            <a:r>
              <a:rPr lang="en-GB" sz="1100" dirty="0">
                <a:solidFill>
                  <a:schemeClr val="dk1"/>
                </a:solidFill>
              </a:rPr>
              <a:t>Extracts class names from the dataset.                                                                                                                                                        Uses </a:t>
            </a:r>
            <a:r>
              <a:rPr lang="en-GB" sz="1100" dirty="0" err="1">
                <a:solidFill>
                  <a:schemeClr val="dk1"/>
                </a:solidFill>
                <a:latin typeface="Roboto Mono"/>
                <a:ea typeface="Roboto Mono"/>
                <a:cs typeface="Roboto Mono"/>
                <a:sym typeface="Roboto Mono"/>
              </a:rPr>
              <a:t>LabelEncoder</a:t>
            </a:r>
            <a:r>
              <a:rPr lang="en-GB" sz="1100" dirty="0">
                <a:solidFill>
                  <a:schemeClr val="dk1"/>
                </a:solidFill>
                <a:latin typeface="Roboto Mono"/>
                <a:ea typeface="Roboto Mono"/>
                <a:cs typeface="Roboto Mono"/>
                <a:sym typeface="Roboto Mono"/>
              </a:rPr>
              <a:t>()</a:t>
            </a:r>
            <a:r>
              <a:rPr lang="en-GB" sz="1100" dirty="0">
                <a:solidFill>
                  <a:schemeClr val="dk1"/>
                </a:solidFill>
              </a:rPr>
              <a:t> to convert class names into numerical labels.                                                                                                     Converts labels into </a:t>
            </a:r>
            <a:r>
              <a:rPr lang="en-GB" sz="1100" b="1" dirty="0">
                <a:solidFill>
                  <a:schemeClr val="dk1"/>
                </a:solidFill>
              </a:rPr>
              <a:t>one-hot encoded format</a:t>
            </a:r>
            <a:r>
              <a:rPr lang="en-GB" sz="1100" dirty="0">
                <a:solidFill>
                  <a:schemeClr val="dk1"/>
                </a:solidFill>
              </a:rPr>
              <a:t> for multi-class classification.</a:t>
            </a:r>
            <a:endParaRPr sz="1100" dirty="0">
              <a:solidFill>
                <a:schemeClr val="dk1"/>
              </a:solidFill>
            </a:endParaRPr>
          </a:p>
          <a:p>
            <a:pPr marL="0" lvl="0" indent="0" algn="l" rtl="0">
              <a:spcBef>
                <a:spcPts val="800"/>
              </a:spcBef>
              <a:spcAft>
                <a:spcPts val="0"/>
              </a:spcAft>
              <a:buNone/>
            </a:pPr>
            <a:r>
              <a:rPr lang="en-GB" sz="1100" dirty="0">
                <a:solidFill>
                  <a:schemeClr val="dk1"/>
                </a:solidFill>
              </a:rPr>
              <a:t>3)Hybrid Feature Extraction</a:t>
            </a:r>
            <a:endParaRPr sz="1100" dirty="0">
              <a:solidFill>
                <a:schemeClr val="dk1"/>
              </a:solidFill>
            </a:endParaRPr>
          </a:p>
          <a:p>
            <a:pPr marL="0" lvl="0" indent="0" algn="l" rtl="0">
              <a:spcBef>
                <a:spcPts val="800"/>
              </a:spcBef>
              <a:spcAft>
                <a:spcPts val="0"/>
              </a:spcAft>
              <a:buNone/>
            </a:pPr>
            <a:r>
              <a:rPr lang="en-GB" sz="1100" b="1" dirty="0">
                <a:solidFill>
                  <a:schemeClr val="dk1"/>
                </a:solidFill>
              </a:rPr>
              <a:t>EfficientNetB0:  </a:t>
            </a:r>
            <a:r>
              <a:rPr lang="en-GB" sz="1100" dirty="0">
                <a:solidFill>
                  <a:schemeClr val="dk1"/>
                </a:solidFill>
              </a:rPr>
              <a:t>Extracts low-level to high-level </a:t>
            </a:r>
            <a:r>
              <a:rPr lang="en-GB" sz="1100" dirty="0" err="1">
                <a:solidFill>
                  <a:schemeClr val="dk1"/>
                </a:solidFill>
              </a:rPr>
              <a:t>features.Uses</a:t>
            </a:r>
            <a:r>
              <a:rPr lang="en-GB" sz="1100" dirty="0">
                <a:solidFill>
                  <a:schemeClr val="dk1"/>
                </a:solidFill>
              </a:rPr>
              <a:t> </a:t>
            </a:r>
            <a:r>
              <a:rPr lang="en-GB" sz="1100" dirty="0" err="1">
                <a:solidFill>
                  <a:schemeClr val="dk1"/>
                </a:solidFill>
                <a:latin typeface="Roboto Mono"/>
                <a:ea typeface="Roboto Mono"/>
                <a:cs typeface="Roboto Mono"/>
                <a:sym typeface="Roboto Mono"/>
              </a:rPr>
              <a:t>include_top</a:t>
            </a:r>
            <a:r>
              <a:rPr lang="en-GB" sz="1100" dirty="0">
                <a:solidFill>
                  <a:schemeClr val="dk1"/>
                </a:solidFill>
                <a:latin typeface="Roboto Mono"/>
                <a:ea typeface="Roboto Mono"/>
                <a:cs typeface="Roboto Mono"/>
                <a:sym typeface="Roboto Mono"/>
              </a:rPr>
              <a:t>=False</a:t>
            </a:r>
            <a:r>
              <a:rPr lang="en-GB" sz="1100" dirty="0">
                <a:solidFill>
                  <a:schemeClr val="dk1"/>
                </a:solidFill>
              </a:rPr>
              <a:t> to remove the final classification layer. </a:t>
            </a:r>
            <a:r>
              <a:rPr lang="en-GB" sz="1100" dirty="0">
                <a:solidFill>
                  <a:schemeClr val="dk1"/>
                </a:solidFill>
                <a:latin typeface="Roboto Mono"/>
                <a:ea typeface="Roboto Mono"/>
                <a:cs typeface="Roboto Mono"/>
                <a:sym typeface="Roboto Mono"/>
              </a:rPr>
              <a:t>pooling='</a:t>
            </a:r>
            <a:r>
              <a:rPr lang="en-GB" sz="1100" dirty="0" err="1">
                <a:solidFill>
                  <a:schemeClr val="dk1"/>
                </a:solidFill>
                <a:latin typeface="Roboto Mono"/>
                <a:ea typeface="Roboto Mono"/>
                <a:cs typeface="Roboto Mono"/>
                <a:sym typeface="Roboto Mono"/>
              </a:rPr>
              <a:t>avg</a:t>
            </a:r>
            <a:r>
              <a:rPr lang="en-GB" sz="1100" dirty="0">
                <a:solidFill>
                  <a:schemeClr val="dk1"/>
                </a:solidFill>
                <a:latin typeface="Roboto Mono"/>
                <a:ea typeface="Roboto Mono"/>
                <a:cs typeface="Roboto Mono"/>
                <a:sym typeface="Roboto Mono"/>
              </a:rPr>
              <a:t>'</a:t>
            </a:r>
            <a:r>
              <a:rPr lang="en-GB" sz="1100" dirty="0">
                <a:solidFill>
                  <a:schemeClr val="dk1"/>
                </a:solidFill>
              </a:rPr>
              <a:t> ensures global average pooling.</a:t>
            </a:r>
            <a:endParaRPr sz="1100" dirty="0">
              <a:solidFill>
                <a:schemeClr val="dk1"/>
              </a:solidFill>
            </a:endParaRPr>
          </a:p>
          <a:p>
            <a:pPr marL="0" lvl="0" indent="0" algn="l" rtl="0">
              <a:lnSpc>
                <a:spcPct val="115000"/>
              </a:lnSpc>
              <a:spcBef>
                <a:spcPts val="0"/>
              </a:spcBef>
              <a:spcAft>
                <a:spcPts val="0"/>
              </a:spcAft>
              <a:buNone/>
            </a:pPr>
            <a:r>
              <a:rPr lang="en-GB" sz="1100" b="1" dirty="0">
                <a:solidFill>
                  <a:schemeClr val="dk1"/>
                </a:solidFill>
              </a:rPr>
              <a:t>ResNet50: </a:t>
            </a:r>
            <a:r>
              <a:rPr lang="en-GB" sz="1100" dirty="0">
                <a:solidFill>
                  <a:schemeClr val="dk1"/>
                </a:solidFill>
              </a:rPr>
              <a:t>Extracts hierarchical features using residual connections. </a:t>
            </a:r>
            <a:r>
              <a:rPr lang="en-GB" sz="1100" dirty="0" err="1">
                <a:solidFill>
                  <a:schemeClr val="dk1"/>
                </a:solidFill>
                <a:latin typeface="Roboto Mono"/>
                <a:ea typeface="Roboto Mono"/>
                <a:cs typeface="Roboto Mono"/>
                <a:sym typeface="Roboto Mono"/>
              </a:rPr>
              <a:t>include_top</a:t>
            </a:r>
            <a:r>
              <a:rPr lang="en-GB" sz="1100" dirty="0">
                <a:solidFill>
                  <a:schemeClr val="dk1"/>
                </a:solidFill>
                <a:latin typeface="Roboto Mono"/>
                <a:ea typeface="Roboto Mono"/>
                <a:cs typeface="Roboto Mono"/>
                <a:sym typeface="Roboto Mono"/>
              </a:rPr>
              <a:t>=False</a:t>
            </a:r>
            <a:r>
              <a:rPr lang="en-GB" sz="1100" dirty="0">
                <a:solidFill>
                  <a:schemeClr val="dk1"/>
                </a:solidFill>
              </a:rPr>
              <a:t> to remove the last fully connected layers. </a:t>
            </a:r>
            <a:r>
              <a:rPr lang="en-GB" sz="1100" dirty="0">
                <a:solidFill>
                  <a:schemeClr val="dk1"/>
                </a:solidFill>
                <a:latin typeface="Roboto Mono"/>
                <a:ea typeface="Roboto Mono"/>
                <a:cs typeface="Roboto Mono"/>
                <a:sym typeface="Roboto Mono"/>
              </a:rPr>
              <a:t>pooling='</a:t>
            </a:r>
            <a:r>
              <a:rPr lang="en-GB" sz="1100" dirty="0" err="1">
                <a:solidFill>
                  <a:schemeClr val="dk1"/>
                </a:solidFill>
                <a:latin typeface="Roboto Mono"/>
                <a:ea typeface="Roboto Mono"/>
                <a:cs typeface="Roboto Mono"/>
                <a:sym typeface="Roboto Mono"/>
              </a:rPr>
              <a:t>avg</a:t>
            </a:r>
            <a:r>
              <a:rPr lang="en-GB" sz="1100" dirty="0">
                <a:solidFill>
                  <a:schemeClr val="dk1"/>
                </a:solidFill>
                <a:latin typeface="Roboto Mono"/>
                <a:ea typeface="Roboto Mono"/>
                <a:cs typeface="Roboto Mono"/>
                <a:sym typeface="Roboto Mono"/>
              </a:rPr>
              <a:t>'</a:t>
            </a:r>
            <a:r>
              <a:rPr lang="en-GB" sz="1100" dirty="0">
                <a:solidFill>
                  <a:schemeClr val="dk1"/>
                </a:solidFill>
              </a:rPr>
              <a:t> to reduce feature maps to a feature vector.</a:t>
            </a:r>
            <a:endParaRPr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dirty="0">
                <a:solidFill>
                  <a:schemeClr val="dk1"/>
                </a:solidFill>
              </a:rPr>
              <a:t>Extract features using both </a:t>
            </a:r>
            <a:r>
              <a:rPr lang="en-GB" sz="1100" dirty="0">
                <a:solidFill>
                  <a:schemeClr val="dk1"/>
                </a:solidFill>
                <a:latin typeface="Roboto Mono"/>
                <a:ea typeface="Roboto Mono"/>
                <a:cs typeface="Roboto Mono"/>
                <a:sym typeface="Roboto Mono"/>
              </a:rPr>
              <a:t>EfficientNetB0</a:t>
            </a:r>
            <a:r>
              <a:rPr lang="en-GB" sz="1100" dirty="0">
                <a:solidFill>
                  <a:schemeClr val="dk1"/>
                </a:solidFill>
              </a:rPr>
              <a:t> and </a:t>
            </a:r>
            <a:r>
              <a:rPr lang="en-GB" sz="1100" dirty="0">
                <a:solidFill>
                  <a:schemeClr val="dk1"/>
                </a:solidFill>
                <a:latin typeface="Roboto Mono"/>
                <a:ea typeface="Roboto Mono"/>
                <a:cs typeface="Roboto Mono"/>
                <a:sym typeface="Roboto Mono"/>
              </a:rPr>
              <a:t>ResNet50</a:t>
            </a:r>
            <a:r>
              <a:rPr lang="en-GB" sz="1100" dirty="0">
                <a:solidFill>
                  <a:schemeClr val="dk1"/>
                </a:solidFill>
              </a:rPr>
              <a:t>.</a:t>
            </a:r>
            <a:r>
              <a:rPr lang="en-GB" sz="1100" b="1" dirty="0">
                <a:solidFill>
                  <a:schemeClr val="dk1"/>
                </a:solidFill>
              </a:rPr>
              <a:t>Concatenates</a:t>
            </a:r>
            <a:r>
              <a:rPr lang="en-GB" sz="1100" dirty="0">
                <a:solidFill>
                  <a:schemeClr val="dk1"/>
                </a:solidFill>
              </a:rPr>
              <a:t> feature vectors from both models to get a </a:t>
            </a:r>
            <a:r>
              <a:rPr lang="en-GB" sz="1100" b="1" dirty="0">
                <a:solidFill>
                  <a:schemeClr val="dk1"/>
                </a:solidFill>
              </a:rPr>
              <a:t>comprehensive feature representation</a:t>
            </a:r>
            <a:r>
              <a:rPr lang="en-GB" sz="1100" dirty="0">
                <a:solidFill>
                  <a:schemeClr val="dk1"/>
                </a:solidFill>
              </a:rPr>
              <a:t>.</a:t>
            </a:r>
            <a:endParaRPr sz="1100" dirty="0">
              <a:solidFill>
                <a:schemeClr val="dk1"/>
              </a:solidFill>
            </a:endParaRPr>
          </a:p>
          <a:p>
            <a:pPr marL="0" lvl="0" indent="0" algn="l" rtl="0">
              <a:spcBef>
                <a:spcPts val="800"/>
              </a:spcBef>
              <a:spcAft>
                <a:spcPts val="0"/>
              </a:spcAft>
              <a:buNone/>
            </a:pPr>
            <a:r>
              <a:rPr lang="en-GB" sz="1100" dirty="0">
                <a:solidFill>
                  <a:schemeClr val="dk1"/>
                </a:solidFill>
              </a:rPr>
              <a:t>MLP CLASSIFIER: Once feature vectors are extracted, they are passed to an </a:t>
            </a:r>
            <a:r>
              <a:rPr lang="en-GB" sz="1100" b="1" dirty="0">
                <a:solidFill>
                  <a:schemeClr val="dk1"/>
                </a:solidFill>
              </a:rPr>
              <a:t>MLP classifier</a:t>
            </a:r>
            <a:r>
              <a:rPr lang="en-GB" sz="1100" dirty="0">
                <a:solidFill>
                  <a:schemeClr val="dk1"/>
                </a:solidFill>
              </a:rPr>
              <a:t> for final prediction.</a:t>
            </a:r>
            <a:endParaRPr sz="1100" dirty="0">
              <a:solidFill>
                <a:schemeClr val="dk1"/>
              </a:solidFill>
            </a:endParaRPr>
          </a:p>
          <a:p>
            <a:pPr marL="0" lvl="0" indent="0" algn="l" rtl="0">
              <a:spcBef>
                <a:spcPts val="800"/>
              </a:spcBef>
              <a:spcAft>
                <a:spcPts val="0"/>
              </a:spcAft>
              <a:buNone/>
            </a:pPr>
            <a:r>
              <a:rPr lang="en-GB" sz="1100" dirty="0">
                <a:solidFill>
                  <a:schemeClr val="dk1"/>
                </a:solidFill>
              </a:rPr>
              <a:t>Model Training &amp; Evaluation: </a:t>
            </a:r>
            <a:endParaRPr sz="1100" dirty="0">
              <a:solidFill>
                <a:schemeClr val="dk1"/>
              </a:solidFill>
            </a:endParaRPr>
          </a:p>
          <a:p>
            <a:pPr marL="0" lvl="0" indent="0" algn="l" rtl="0">
              <a:spcBef>
                <a:spcPts val="800"/>
              </a:spcBef>
              <a:spcAft>
                <a:spcPts val="0"/>
              </a:spcAft>
              <a:buNone/>
            </a:pPr>
            <a:r>
              <a:rPr lang="en-GB" sz="1100" dirty="0">
                <a:solidFill>
                  <a:schemeClr val="dk1"/>
                </a:solidFill>
              </a:rPr>
              <a:t>Explainability (Grad-CAM):To make the model more </a:t>
            </a:r>
            <a:r>
              <a:rPr lang="en-GB" sz="1100" b="1" dirty="0">
                <a:solidFill>
                  <a:schemeClr val="dk1"/>
                </a:solidFill>
              </a:rPr>
              <a:t>interpretable</a:t>
            </a:r>
            <a:r>
              <a:rPr lang="en-GB" sz="1100" dirty="0">
                <a:solidFill>
                  <a:schemeClr val="dk1"/>
                </a:solidFill>
              </a:rPr>
              <a:t>, </a:t>
            </a:r>
            <a:r>
              <a:rPr lang="en-GB" sz="1100" b="1" dirty="0">
                <a:solidFill>
                  <a:schemeClr val="dk1"/>
                </a:solidFill>
              </a:rPr>
              <a:t>Grad-CAM (Gradient-weighted Class Activation Mapping)</a:t>
            </a:r>
            <a:r>
              <a:rPr lang="en-GB" sz="1100" dirty="0">
                <a:solidFill>
                  <a:schemeClr val="dk1"/>
                </a:solidFill>
              </a:rPr>
              <a:t> is </a:t>
            </a:r>
            <a:r>
              <a:rPr lang="en-GB" sz="1100" dirty="0" err="1">
                <a:solidFill>
                  <a:schemeClr val="dk1"/>
                </a:solidFill>
              </a:rPr>
              <a:t>implemented:Computes</a:t>
            </a:r>
            <a:r>
              <a:rPr lang="en-GB" sz="1100" dirty="0">
                <a:solidFill>
                  <a:schemeClr val="dk1"/>
                </a:solidFill>
              </a:rPr>
              <a:t> gradients of the output class with respect to the feature maps of the </a:t>
            </a:r>
            <a:r>
              <a:rPr lang="en-GB" sz="1100" b="1" dirty="0">
                <a:solidFill>
                  <a:schemeClr val="dk1"/>
                </a:solidFill>
              </a:rPr>
              <a:t>last convolutional </a:t>
            </a:r>
            <a:r>
              <a:rPr lang="en-GB" sz="1100" b="1" dirty="0" err="1">
                <a:solidFill>
                  <a:schemeClr val="dk1"/>
                </a:solidFill>
              </a:rPr>
              <a:t>layer</a:t>
            </a:r>
            <a:r>
              <a:rPr lang="en-GB" sz="1100" dirty="0" err="1">
                <a:solidFill>
                  <a:schemeClr val="dk1"/>
                </a:solidFill>
              </a:rPr>
              <a:t>.Generates</a:t>
            </a:r>
            <a:r>
              <a:rPr lang="en-GB" sz="1100" dirty="0">
                <a:solidFill>
                  <a:schemeClr val="dk1"/>
                </a:solidFill>
              </a:rPr>
              <a:t> a </a:t>
            </a:r>
            <a:r>
              <a:rPr lang="en-GB" sz="1100" b="1" dirty="0">
                <a:solidFill>
                  <a:schemeClr val="dk1"/>
                </a:solidFill>
              </a:rPr>
              <a:t>heatmap</a:t>
            </a:r>
            <a:r>
              <a:rPr lang="en-GB" sz="1100" dirty="0">
                <a:solidFill>
                  <a:schemeClr val="dk1"/>
                </a:solidFill>
              </a:rPr>
              <a:t> showing which regions contributed most to the </a:t>
            </a:r>
            <a:r>
              <a:rPr lang="en-GB" sz="1100" dirty="0" err="1">
                <a:solidFill>
                  <a:schemeClr val="dk1"/>
                </a:solidFill>
              </a:rPr>
              <a:t>prediction.Overlays</a:t>
            </a:r>
            <a:r>
              <a:rPr lang="en-GB" sz="1100" dirty="0">
                <a:solidFill>
                  <a:schemeClr val="dk1"/>
                </a:solidFill>
              </a:rPr>
              <a:t> the heatmap on the original ECG image.</a:t>
            </a:r>
            <a:endParaRPr sz="1100" dirty="0">
              <a:solidFill>
                <a:schemeClr val="dk1"/>
              </a:solidFill>
            </a:endParaRPr>
          </a:p>
          <a:p>
            <a:pPr marL="0" lvl="0" indent="0" algn="l" rtl="0">
              <a:spcBef>
                <a:spcPts val="800"/>
              </a:spcBef>
              <a:spcAft>
                <a:spcPts val="0"/>
              </a:spcAft>
              <a:buNone/>
            </a:pPr>
            <a:r>
              <a:rPr lang="en-GB" sz="1100" dirty="0">
                <a:solidFill>
                  <a:schemeClr val="dk1"/>
                </a:solidFill>
              </a:rPr>
              <a:t>Final Prediction </a:t>
            </a:r>
            <a:r>
              <a:rPr lang="en-GB" sz="1100" dirty="0" err="1">
                <a:solidFill>
                  <a:schemeClr val="dk1"/>
                </a:solidFill>
              </a:rPr>
              <a:t>Pipeline:Loads</a:t>
            </a:r>
            <a:r>
              <a:rPr lang="en-GB" sz="1100" dirty="0">
                <a:solidFill>
                  <a:schemeClr val="dk1"/>
                </a:solidFill>
              </a:rPr>
              <a:t> the trained MLP </a:t>
            </a:r>
            <a:r>
              <a:rPr lang="en-GB" sz="1100" dirty="0" err="1">
                <a:solidFill>
                  <a:schemeClr val="dk1"/>
                </a:solidFill>
              </a:rPr>
              <a:t>model.Loads</a:t>
            </a:r>
            <a:r>
              <a:rPr lang="en-GB" sz="1100" dirty="0">
                <a:solidFill>
                  <a:schemeClr val="dk1"/>
                </a:solidFill>
              </a:rPr>
              <a:t> the label </a:t>
            </a:r>
            <a:r>
              <a:rPr lang="en-GB" sz="1100" dirty="0" err="1">
                <a:solidFill>
                  <a:schemeClr val="dk1"/>
                </a:solidFill>
              </a:rPr>
              <a:t>encoder.Accepts</a:t>
            </a:r>
            <a:r>
              <a:rPr lang="en-GB" sz="1100" dirty="0">
                <a:solidFill>
                  <a:schemeClr val="dk1"/>
                </a:solidFill>
              </a:rPr>
              <a:t> </a:t>
            </a:r>
            <a:r>
              <a:rPr lang="en-GB" sz="1100" b="1" dirty="0">
                <a:solidFill>
                  <a:schemeClr val="dk1"/>
                </a:solidFill>
              </a:rPr>
              <a:t>new ECG images</a:t>
            </a:r>
            <a:r>
              <a:rPr lang="en-GB" sz="1100" dirty="0">
                <a:solidFill>
                  <a:schemeClr val="dk1"/>
                </a:solidFill>
              </a:rPr>
              <a:t> for </a:t>
            </a:r>
            <a:r>
              <a:rPr lang="en-GB" sz="1100" dirty="0" err="1">
                <a:solidFill>
                  <a:schemeClr val="dk1"/>
                </a:solidFill>
              </a:rPr>
              <a:t>prediction.Extracts</a:t>
            </a:r>
            <a:r>
              <a:rPr lang="en-GB" sz="1100" dirty="0">
                <a:solidFill>
                  <a:schemeClr val="dk1"/>
                </a:solidFill>
              </a:rPr>
              <a:t> </a:t>
            </a:r>
            <a:r>
              <a:rPr lang="en-GB" sz="1100" b="1" dirty="0">
                <a:solidFill>
                  <a:schemeClr val="dk1"/>
                </a:solidFill>
              </a:rPr>
              <a:t>hybrid features</a:t>
            </a:r>
            <a:r>
              <a:rPr lang="en-GB" sz="1100" dirty="0">
                <a:solidFill>
                  <a:schemeClr val="dk1"/>
                </a:solidFill>
              </a:rPr>
              <a:t> from EfficientNetB0 &amp; ResNet50.Uses the </a:t>
            </a:r>
            <a:r>
              <a:rPr lang="en-GB" sz="1100" b="1" dirty="0">
                <a:solidFill>
                  <a:schemeClr val="dk1"/>
                </a:solidFill>
              </a:rPr>
              <a:t>MLP classifier</a:t>
            </a:r>
            <a:r>
              <a:rPr lang="en-GB" sz="1100" dirty="0">
                <a:solidFill>
                  <a:schemeClr val="dk1"/>
                </a:solidFill>
              </a:rPr>
              <a:t> to make the final disease prediction. Returns the </a:t>
            </a:r>
            <a:r>
              <a:rPr lang="en-GB" sz="1100" b="1" dirty="0">
                <a:solidFill>
                  <a:schemeClr val="dk1"/>
                </a:solidFill>
              </a:rPr>
              <a:t>predicted class</a:t>
            </a:r>
            <a:r>
              <a:rPr lang="en-GB" sz="1100" dirty="0">
                <a:solidFill>
                  <a:schemeClr val="dk1"/>
                </a:solidFill>
              </a:rPr>
              <a:t>.</a:t>
            </a:r>
            <a:endParaRPr sz="1100" dirty="0">
              <a:solidFill>
                <a:schemeClr val="dk1"/>
              </a:solidFill>
            </a:endParaRPr>
          </a:p>
          <a:p>
            <a:pPr marL="0" lvl="0" indent="0" algn="l" rtl="0">
              <a:spcBef>
                <a:spcPts val="800"/>
              </a:spcBef>
              <a:spcAft>
                <a:spcPts val="0"/>
              </a:spcAft>
              <a:buNone/>
            </a:pPr>
            <a:endParaRPr sz="1100" dirty="0">
              <a:solidFill>
                <a:schemeClr val="dk1"/>
              </a:solidFill>
            </a:endParaRPr>
          </a:p>
        </p:txBody>
      </p:sp>
      <p:pic>
        <p:nvPicPr>
          <p:cNvPr id="561" name="Google Shape;561;p62"/>
          <p:cNvPicPr preferRelativeResize="0">
            <a:picLocks noGrp="1"/>
          </p:cNvPicPr>
          <p:nvPr>
            <p:ph type="pic" idx="2"/>
          </p:nvPr>
        </p:nvPicPr>
        <p:blipFill rotWithShape="1">
          <a:blip r:embed="rId3">
            <a:alphaModFix/>
          </a:blip>
          <a:srcRect l="21417" r="21423"/>
          <a:stretch/>
        </p:blipFill>
        <p:spPr>
          <a:xfrm>
            <a:off x="444320" y="93575"/>
            <a:ext cx="977206" cy="1282576"/>
          </a:xfrm>
          <a:prstGeom prst="rect">
            <a:avLst/>
          </a:prstGeom>
          <a:solidFill>
            <a:srgbClr val="C4FFFF"/>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3"/>
          <p:cNvSpPr txBox="1">
            <a:spLocks noGrp="1"/>
          </p:cNvSpPr>
          <p:nvPr>
            <p:ph type="title"/>
          </p:nvPr>
        </p:nvSpPr>
        <p:spPr>
          <a:xfrm>
            <a:off x="256475" y="93575"/>
            <a:ext cx="8202000" cy="1038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HYBRID MODEL ARCHITECHTURE: </a:t>
            </a:r>
            <a:endParaRPr/>
          </a:p>
        </p:txBody>
      </p:sp>
      <p:sp>
        <p:nvSpPr>
          <p:cNvPr id="567" name="Google Shape;567;p63"/>
          <p:cNvSpPr txBox="1">
            <a:spLocks noGrp="1"/>
          </p:cNvSpPr>
          <p:nvPr>
            <p:ph type="body" idx="1"/>
          </p:nvPr>
        </p:nvSpPr>
        <p:spPr>
          <a:xfrm>
            <a:off x="195725" y="1481625"/>
            <a:ext cx="8948400" cy="3820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0"/>
              </a:spcBef>
              <a:spcAft>
                <a:spcPts val="0"/>
              </a:spcAft>
              <a:buClr>
                <a:schemeClr val="accent1"/>
              </a:buClr>
              <a:buSzPts val="1400"/>
              <a:buNone/>
            </a:pPr>
            <a:endParaRPr>
              <a:solidFill>
                <a:schemeClr val="dk1"/>
              </a:solidFill>
            </a:endParaRPr>
          </a:p>
        </p:txBody>
      </p:sp>
      <p:pic>
        <p:nvPicPr>
          <p:cNvPr id="568" name="Google Shape;568;p63"/>
          <p:cNvPicPr preferRelativeResize="0"/>
          <p:nvPr/>
        </p:nvPicPr>
        <p:blipFill>
          <a:blip r:embed="rId3">
            <a:alphaModFix/>
          </a:blip>
          <a:stretch>
            <a:fillRect/>
          </a:stretch>
        </p:blipFill>
        <p:spPr>
          <a:xfrm>
            <a:off x="256475" y="1061888"/>
            <a:ext cx="8496300" cy="1019175"/>
          </a:xfrm>
          <a:prstGeom prst="rect">
            <a:avLst/>
          </a:prstGeom>
          <a:noFill/>
          <a:ln>
            <a:noFill/>
          </a:ln>
        </p:spPr>
      </p:pic>
      <p:pic>
        <p:nvPicPr>
          <p:cNvPr id="569" name="Google Shape;569;p63"/>
          <p:cNvPicPr preferRelativeResize="0"/>
          <p:nvPr/>
        </p:nvPicPr>
        <p:blipFill>
          <a:blip r:embed="rId4">
            <a:alphaModFix/>
          </a:blip>
          <a:stretch>
            <a:fillRect/>
          </a:stretch>
        </p:blipFill>
        <p:spPr>
          <a:xfrm>
            <a:off x="1749518" y="2203236"/>
            <a:ext cx="4187926" cy="220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txBox="1">
            <a:spLocks noGrp="1"/>
          </p:cNvSpPr>
          <p:nvPr>
            <p:ph type="title"/>
          </p:nvPr>
        </p:nvSpPr>
        <p:spPr>
          <a:xfrm>
            <a:off x="84600" y="0"/>
            <a:ext cx="8484600" cy="1069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RESULTS: MODEL EVALUTAION AND GRAD CAM</a:t>
            </a:r>
            <a:endParaRPr/>
          </a:p>
        </p:txBody>
      </p:sp>
      <p:sp>
        <p:nvSpPr>
          <p:cNvPr id="582" name="Google Shape;582;p65"/>
          <p:cNvSpPr txBox="1">
            <a:spLocks noGrp="1"/>
          </p:cNvSpPr>
          <p:nvPr>
            <p:ph type="body" idx="1"/>
          </p:nvPr>
        </p:nvSpPr>
        <p:spPr>
          <a:xfrm>
            <a:off x="1250657" y="1570397"/>
            <a:ext cx="7204800" cy="2928000"/>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endParaRPr sz="1100">
              <a:solidFill>
                <a:schemeClr val="dk1"/>
              </a:solidFill>
            </a:endParaRPr>
          </a:p>
        </p:txBody>
      </p:sp>
      <p:pic>
        <p:nvPicPr>
          <p:cNvPr id="584" name="Google Shape;584;p65"/>
          <p:cNvPicPr preferRelativeResize="0"/>
          <p:nvPr/>
        </p:nvPicPr>
        <p:blipFill>
          <a:blip r:embed="rId3">
            <a:alphaModFix/>
          </a:blip>
          <a:stretch>
            <a:fillRect/>
          </a:stretch>
        </p:blipFill>
        <p:spPr>
          <a:xfrm>
            <a:off x="0" y="925294"/>
            <a:ext cx="9144001" cy="1495488"/>
          </a:xfrm>
          <a:prstGeom prst="rect">
            <a:avLst/>
          </a:prstGeom>
          <a:noFill/>
          <a:ln>
            <a:noFill/>
          </a:ln>
        </p:spPr>
      </p:pic>
      <p:pic>
        <p:nvPicPr>
          <p:cNvPr id="7" name="Picture 6">
            <a:extLst>
              <a:ext uri="{FF2B5EF4-FFF2-40B4-BE49-F238E27FC236}">
                <a16:creationId xmlns:a16="http://schemas.microsoft.com/office/drawing/2014/main" id="{DC7D68CF-DEF8-47A2-AD16-31A4AC3963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35035" y="2510102"/>
            <a:ext cx="2778919" cy="2561444"/>
          </a:xfrm>
          <a:prstGeom prst="rect">
            <a:avLst/>
          </a:prstGeom>
          <a:noFill/>
        </p:spPr>
      </p:pic>
      <p:pic>
        <p:nvPicPr>
          <p:cNvPr id="8" name="Picture 7">
            <a:extLst>
              <a:ext uri="{FF2B5EF4-FFF2-40B4-BE49-F238E27FC236}">
                <a16:creationId xmlns:a16="http://schemas.microsoft.com/office/drawing/2014/main" id="{DEB6302A-B920-4F84-99AD-2986E5A2A2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0540" y="2722719"/>
            <a:ext cx="4061460" cy="218630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6"/>
          <p:cNvSpPr txBox="1">
            <a:spLocks noGrp="1"/>
          </p:cNvSpPr>
          <p:nvPr>
            <p:ph type="title"/>
          </p:nvPr>
        </p:nvSpPr>
        <p:spPr>
          <a:xfrm>
            <a:off x="288850" y="0"/>
            <a:ext cx="8280300" cy="1069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CONFUSION MATRIX AND GRAPHS </a:t>
            </a:r>
            <a:endParaRPr dirty="0"/>
          </a:p>
        </p:txBody>
      </p:sp>
      <p:sp>
        <p:nvSpPr>
          <p:cNvPr id="591" name="Google Shape;591;p66"/>
          <p:cNvSpPr txBox="1">
            <a:spLocks noGrp="1"/>
          </p:cNvSpPr>
          <p:nvPr>
            <p:ph type="body" idx="1"/>
          </p:nvPr>
        </p:nvSpPr>
        <p:spPr>
          <a:xfrm>
            <a:off x="1250657" y="1570397"/>
            <a:ext cx="7204800" cy="2928000"/>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endParaRPr sz="1100">
              <a:solidFill>
                <a:schemeClr val="dk1"/>
              </a:solidFill>
            </a:endParaRPr>
          </a:p>
        </p:txBody>
      </p:sp>
      <p:pic>
        <p:nvPicPr>
          <p:cNvPr id="5" name="Picture 4">
            <a:extLst>
              <a:ext uri="{FF2B5EF4-FFF2-40B4-BE49-F238E27FC236}">
                <a16:creationId xmlns:a16="http://schemas.microsoft.com/office/drawing/2014/main" id="{05C09978-83B1-4B2B-8F7E-43D1E8EF2E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8856" y="1570397"/>
            <a:ext cx="3877628" cy="3142773"/>
          </a:xfrm>
          <a:prstGeom prst="rect">
            <a:avLst/>
          </a:prstGeom>
          <a:noFill/>
        </p:spPr>
      </p:pic>
      <p:pic>
        <p:nvPicPr>
          <p:cNvPr id="6" name="Picture 5">
            <a:extLst>
              <a:ext uri="{FF2B5EF4-FFF2-40B4-BE49-F238E27FC236}">
                <a16:creationId xmlns:a16="http://schemas.microsoft.com/office/drawing/2014/main" id="{6913B42E-C419-4193-BD6B-1851284A99E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53057" y="1507531"/>
            <a:ext cx="3469481" cy="32685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7"/>
          <p:cNvSpPr txBox="1">
            <a:spLocks noGrp="1"/>
          </p:cNvSpPr>
          <p:nvPr>
            <p:ph type="title"/>
          </p:nvPr>
        </p:nvSpPr>
        <p:spPr>
          <a:xfrm>
            <a:off x="3145975" y="0"/>
            <a:ext cx="5423100" cy="1069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FINAL IMPLEMENTATION</a:t>
            </a:r>
            <a:endParaRPr dirty="0"/>
          </a:p>
        </p:txBody>
      </p:sp>
      <p:sp>
        <p:nvSpPr>
          <p:cNvPr id="598" name="Google Shape;598;p67"/>
          <p:cNvSpPr txBox="1">
            <a:spLocks noGrp="1"/>
          </p:cNvSpPr>
          <p:nvPr>
            <p:ph type="body" idx="1"/>
          </p:nvPr>
        </p:nvSpPr>
        <p:spPr>
          <a:xfrm>
            <a:off x="1678329" y="1655180"/>
            <a:ext cx="6777128" cy="2854792"/>
          </a:xfrm>
          <a:prstGeom prst="rect">
            <a:avLst/>
          </a:prstGeom>
          <a:noFill/>
          <a:ln>
            <a:noFill/>
          </a:ln>
        </p:spPr>
        <p:txBody>
          <a:bodyPr spcFirstLastPara="1" wrap="square" lIns="68575" tIns="34275" rIns="68575" bIns="34275" anchor="t" anchorCtr="0">
            <a:noAutofit/>
          </a:bodyPr>
          <a:lstStyle/>
          <a:p>
            <a:pPr marL="0" indent="0" algn="just">
              <a:spcBef>
                <a:spcPts val="0"/>
              </a:spcBef>
            </a:pPr>
            <a:r>
              <a:rPr lang="en-US" sz="1400" dirty="0">
                <a:solidFill>
                  <a:schemeClr val="tx1">
                    <a:lumMod val="95000"/>
                    <a:lumOff val="5000"/>
                  </a:schemeClr>
                </a:solidFill>
              </a:rPr>
              <a:t>The proposed system integrates three physiological signals—PPG, ECG, and PCG—using a specialized model pipeline. Each modality undergoes dedicated preprocessing: PPG signals are normalized and classified using a Random Forest classifier; ECG images are grayscale-converted, resized to 64×64, normalized, and passed through a 2D CNN; PCG audio is sampled at 200 Hz, converted to MFCC features, and processed via a </a:t>
            </a:r>
            <a:r>
              <a:rPr lang="en-US" sz="1400" dirty="0" err="1">
                <a:solidFill>
                  <a:schemeClr val="tx1">
                    <a:lumMod val="95000"/>
                    <a:lumOff val="5000"/>
                  </a:schemeClr>
                </a:solidFill>
              </a:rPr>
              <a:t>BiLSTM</a:t>
            </a:r>
            <a:r>
              <a:rPr lang="en-US" sz="1400" dirty="0">
                <a:solidFill>
                  <a:schemeClr val="tx1">
                    <a:lumMod val="95000"/>
                    <a:lumOff val="5000"/>
                  </a:schemeClr>
                </a:solidFill>
              </a:rPr>
              <a:t> network. The outputs from these models are weighted based on their diagnostic importance, allowing higher priority for signals most indicative of heart risk. The final risk score and classification label are generated through an integration layer for robust decision-making.</a:t>
            </a:r>
          </a:p>
          <a:p>
            <a:pPr marL="0" indent="0" algn="just">
              <a:spcBef>
                <a:spcPts val="0"/>
              </a:spcBef>
            </a:pPr>
            <a:endParaRPr lang="en-US" dirty="0">
              <a:solidFill>
                <a:schemeClr val="tx1">
                  <a:lumMod val="95000"/>
                  <a:lumOff val="5000"/>
                </a:schemeClr>
              </a:solidFill>
            </a:endParaRPr>
          </a:p>
          <a:p>
            <a:pPr marL="0" indent="0" algn="just">
              <a:spcBef>
                <a:spcPts val="0"/>
              </a:spcBef>
            </a:pPr>
            <a:endParaRPr lang="en-US" sz="1400" dirty="0">
              <a:solidFill>
                <a:schemeClr val="tx1">
                  <a:lumMod val="95000"/>
                  <a:lumOff val="5000"/>
                </a:schemeClr>
              </a:solidFill>
            </a:endParaRPr>
          </a:p>
          <a:p>
            <a:pPr marL="0" lvl="0" indent="0" algn="just" rtl="0">
              <a:lnSpc>
                <a:spcPct val="90000"/>
              </a:lnSpc>
              <a:spcBef>
                <a:spcPts val="0"/>
              </a:spcBef>
              <a:spcAft>
                <a:spcPts val="0"/>
              </a:spcAft>
              <a:buClr>
                <a:schemeClr val="accent1"/>
              </a:buClr>
              <a:buSzPts val="1400"/>
              <a:buNone/>
            </a:pPr>
            <a:endParaRPr sz="1100" dirty="0">
              <a:solidFill>
                <a:schemeClr val="dk1"/>
              </a:solidFill>
            </a:endParaRPr>
          </a:p>
        </p:txBody>
      </p:sp>
      <p:pic>
        <p:nvPicPr>
          <p:cNvPr id="599" name="Google Shape;599;p67"/>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3661244" y="-156306"/>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OUTLINE</a:t>
            </a:r>
            <a:endParaRPr/>
          </a:p>
        </p:txBody>
      </p:sp>
      <p:sp>
        <p:nvSpPr>
          <p:cNvPr id="395" name="Google Shape;395;p40"/>
          <p:cNvSpPr txBox="1">
            <a:spLocks noGrp="1"/>
          </p:cNvSpPr>
          <p:nvPr>
            <p:ph type="body" idx="1"/>
          </p:nvPr>
        </p:nvSpPr>
        <p:spPr>
          <a:xfrm>
            <a:off x="2217050" y="1570400"/>
            <a:ext cx="6238500" cy="3005100"/>
          </a:xfrm>
          <a:prstGeom prst="rect">
            <a:avLst/>
          </a:prstGeom>
          <a:noFill/>
          <a:ln>
            <a:noFill/>
          </a:ln>
        </p:spPr>
        <p:txBody>
          <a:bodyPr spcFirstLastPara="1" wrap="square" lIns="68575" tIns="34275" rIns="68575" bIns="34275" anchor="t" anchorCtr="0">
            <a:noAutofit/>
          </a:bodyPr>
          <a:lstStyle/>
          <a:p>
            <a:pPr marL="457200" lvl="0" indent="-317500" algn="l" rtl="0">
              <a:lnSpc>
                <a:spcPct val="90000"/>
              </a:lnSpc>
              <a:spcBef>
                <a:spcPts val="0"/>
              </a:spcBef>
              <a:spcAft>
                <a:spcPts val="0"/>
              </a:spcAft>
              <a:buSzPts val="1400"/>
              <a:buChar char="●"/>
            </a:pPr>
            <a:r>
              <a:rPr lang="en-GB" dirty="0"/>
              <a:t>INTRODUCTION</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PROBLEM STATEMENT</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RESEARCH OBJECTIVES</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PROPOSED SYSTEM</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IMPLEMENTATION</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IN" dirty="0"/>
              <a:t>CONCLUSION AND FUTURE WORK</a:t>
            </a:r>
            <a:endParaRPr dirty="0"/>
          </a:p>
          <a:p>
            <a:pPr marL="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RESEARCH PAPER STATUS</a:t>
            </a:r>
            <a:endParaRPr dirty="0"/>
          </a:p>
          <a:p>
            <a:pPr marL="457200" lvl="0" indent="0" algn="l" rtl="0">
              <a:lnSpc>
                <a:spcPct val="90000"/>
              </a:lnSpc>
              <a:spcBef>
                <a:spcPts val="0"/>
              </a:spcBef>
              <a:spcAft>
                <a:spcPts val="0"/>
              </a:spcAft>
              <a:buNone/>
            </a:pPr>
            <a:endParaRPr dirty="0"/>
          </a:p>
          <a:p>
            <a:pPr marL="457200" lvl="0" indent="-317500" algn="l" rtl="0">
              <a:lnSpc>
                <a:spcPct val="90000"/>
              </a:lnSpc>
              <a:spcBef>
                <a:spcPts val="0"/>
              </a:spcBef>
              <a:spcAft>
                <a:spcPts val="0"/>
              </a:spcAft>
              <a:buSzPts val="1400"/>
              <a:buChar char="●"/>
            </a:pPr>
            <a:r>
              <a:rPr lang="en-GB" dirty="0"/>
              <a:t>REFERENCES</a:t>
            </a:r>
            <a:endParaRPr dirty="0"/>
          </a:p>
        </p:txBody>
      </p:sp>
      <p:pic>
        <p:nvPicPr>
          <p:cNvPr id="396" name="Google Shape;396;p40"/>
          <p:cNvPicPr preferRelativeResize="0">
            <a:picLocks noGrp="1"/>
          </p:cNvPicPr>
          <p:nvPr>
            <p:ph type="pic" idx="2"/>
          </p:nvPr>
        </p:nvPicPr>
        <p:blipFill rotWithShape="1">
          <a:blip r:embed="rId3">
            <a:alphaModFix/>
          </a:blip>
          <a:srcRect l="21417" r="21423"/>
          <a:stretch/>
        </p:blipFill>
        <p:spPr>
          <a:xfrm>
            <a:off x="0" y="0"/>
            <a:ext cx="1959439" cy="2571750"/>
          </a:xfrm>
          <a:prstGeom prst="rect">
            <a:avLst/>
          </a:prstGeom>
          <a:solidFill>
            <a:srgbClr val="C4FFFF"/>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D52D6E8F-0DBF-9847-7BB1-E3220EF86ABA}"/>
            </a:ext>
          </a:extLst>
        </p:cNvPr>
        <p:cNvGrpSpPr/>
        <p:nvPr/>
      </p:nvGrpSpPr>
      <p:grpSpPr>
        <a:xfrm>
          <a:off x="0" y="0"/>
          <a:ext cx="0" cy="0"/>
          <a:chOff x="0" y="0"/>
          <a:chExt cx="0" cy="0"/>
        </a:xfrm>
      </p:grpSpPr>
      <p:sp>
        <p:nvSpPr>
          <p:cNvPr id="597" name="Google Shape;597;p67">
            <a:extLst>
              <a:ext uri="{FF2B5EF4-FFF2-40B4-BE49-F238E27FC236}">
                <a16:creationId xmlns:a16="http://schemas.microsoft.com/office/drawing/2014/main" id="{AA55EB00-17F5-D07D-9401-7CAAE4E4AD52}"/>
              </a:ext>
            </a:extLst>
          </p:cNvPr>
          <p:cNvSpPr txBox="1">
            <a:spLocks noGrp="1"/>
          </p:cNvSpPr>
          <p:nvPr>
            <p:ph type="title"/>
          </p:nvPr>
        </p:nvSpPr>
        <p:spPr>
          <a:xfrm>
            <a:off x="3145975" y="0"/>
            <a:ext cx="5423100" cy="1069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t>FINAL IMPLEMENTATION</a:t>
            </a:r>
            <a:endParaRPr dirty="0"/>
          </a:p>
        </p:txBody>
      </p:sp>
      <p:pic>
        <p:nvPicPr>
          <p:cNvPr id="599" name="Google Shape;599;p67">
            <a:extLst>
              <a:ext uri="{FF2B5EF4-FFF2-40B4-BE49-F238E27FC236}">
                <a16:creationId xmlns:a16="http://schemas.microsoft.com/office/drawing/2014/main" id="{016FD3C5-F7DB-0589-AED3-018C1B64584C}"/>
              </a:ext>
            </a:extLst>
          </p:cNvPr>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graphicFrame>
        <p:nvGraphicFramePr>
          <p:cNvPr id="2" name="Table 1">
            <a:extLst>
              <a:ext uri="{FF2B5EF4-FFF2-40B4-BE49-F238E27FC236}">
                <a16:creationId xmlns:a16="http://schemas.microsoft.com/office/drawing/2014/main" id="{5967D134-AE06-837C-85C6-60ED2F4191E5}"/>
              </a:ext>
            </a:extLst>
          </p:cNvPr>
          <p:cNvGraphicFramePr>
            <a:graphicFrameLocks noGrp="1"/>
          </p:cNvGraphicFramePr>
          <p:nvPr>
            <p:extLst>
              <p:ext uri="{D42A27DB-BD31-4B8C-83A1-F6EECF244321}">
                <p14:modId xmlns:p14="http://schemas.microsoft.com/office/powerpoint/2010/main" val="1642601633"/>
              </p:ext>
            </p:extLst>
          </p:nvPr>
        </p:nvGraphicFramePr>
        <p:xfrm>
          <a:off x="845950" y="3636994"/>
          <a:ext cx="2513563" cy="1246520"/>
        </p:xfrm>
        <a:graphic>
          <a:graphicData uri="http://schemas.openxmlformats.org/drawingml/2006/table">
            <a:tbl>
              <a:tblPr firstRow="1" firstCol="1" bandRow="1">
                <a:tableStyleId>{33AB70A2-3EC2-43CA-8A1F-4DABB202197A}</a:tableStyleId>
              </a:tblPr>
              <a:tblGrid>
                <a:gridCol w="1088073">
                  <a:extLst>
                    <a:ext uri="{9D8B030D-6E8A-4147-A177-3AD203B41FA5}">
                      <a16:colId xmlns:a16="http://schemas.microsoft.com/office/drawing/2014/main" val="3517039939"/>
                    </a:ext>
                  </a:extLst>
                </a:gridCol>
                <a:gridCol w="1425490">
                  <a:extLst>
                    <a:ext uri="{9D8B030D-6E8A-4147-A177-3AD203B41FA5}">
                      <a16:colId xmlns:a16="http://schemas.microsoft.com/office/drawing/2014/main" val="3674526566"/>
                    </a:ext>
                  </a:extLst>
                </a:gridCol>
              </a:tblGrid>
              <a:tr h="0">
                <a:tc>
                  <a:txBody>
                    <a:bodyPr/>
                    <a:lstStyle/>
                    <a:p>
                      <a:pPr algn="ctr">
                        <a:lnSpc>
                          <a:spcPct val="115000"/>
                        </a:lnSpc>
                        <a:spcAft>
                          <a:spcPts val="800"/>
                        </a:spcAft>
                        <a:buNone/>
                      </a:pPr>
                      <a:r>
                        <a:rPr lang="en-IN" sz="1100" b="1" kern="100" dirty="0">
                          <a:solidFill>
                            <a:srgbClr val="FF0000"/>
                          </a:solidFill>
                          <a:effectLst/>
                        </a:rPr>
                        <a:t>CLASS</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100" b="1" kern="100" dirty="0">
                          <a:solidFill>
                            <a:srgbClr val="FF0000"/>
                          </a:solidFill>
                          <a:effectLst/>
                        </a:rPr>
                        <a:t>RISK ANALYSIS</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5742994"/>
                  </a:ext>
                </a:extLst>
              </a:tr>
              <a:tr h="360929">
                <a:tc>
                  <a:txBody>
                    <a:bodyPr/>
                    <a:lstStyle/>
                    <a:p>
                      <a:pPr algn="ctr">
                        <a:lnSpc>
                          <a:spcPct val="115000"/>
                        </a:lnSpc>
                        <a:spcAft>
                          <a:spcPts val="800"/>
                        </a:spcAft>
                        <a:buNone/>
                      </a:pPr>
                      <a:r>
                        <a:rPr lang="en-IN" sz="1100" b="1" kern="100">
                          <a:solidFill>
                            <a:srgbClr val="FF0000"/>
                          </a:solidFill>
                          <a:effectLst/>
                        </a:rPr>
                        <a:t>0-23.6</a:t>
                      </a:r>
                      <a:endParaRPr lang="en-IN" sz="12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100" b="1" kern="100" dirty="0">
                          <a:solidFill>
                            <a:srgbClr val="FF0000"/>
                          </a:solidFill>
                          <a:effectLst/>
                        </a:rPr>
                        <a:t>LOW RISK</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1836993"/>
                  </a:ext>
                </a:extLst>
              </a:tr>
              <a:tr h="360929">
                <a:tc>
                  <a:txBody>
                    <a:bodyPr/>
                    <a:lstStyle/>
                    <a:p>
                      <a:pPr algn="ctr">
                        <a:lnSpc>
                          <a:spcPct val="115000"/>
                        </a:lnSpc>
                        <a:spcAft>
                          <a:spcPts val="800"/>
                        </a:spcAft>
                        <a:buNone/>
                      </a:pPr>
                      <a:r>
                        <a:rPr lang="en-IN" sz="1100" b="1" kern="100" dirty="0">
                          <a:solidFill>
                            <a:srgbClr val="FF0000"/>
                          </a:solidFill>
                          <a:effectLst/>
                        </a:rPr>
                        <a:t>23.6-52.3</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100" b="1" kern="100" dirty="0">
                          <a:solidFill>
                            <a:srgbClr val="FF0000"/>
                          </a:solidFill>
                          <a:effectLst/>
                        </a:rPr>
                        <a:t>MODERATE RISK</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6312828"/>
                  </a:ext>
                </a:extLst>
              </a:tr>
              <a:tr h="344258">
                <a:tc>
                  <a:txBody>
                    <a:bodyPr/>
                    <a:lstStyle/>
                    <a:p>
                      <a:pPr algn="ctr">
                        <a:lnSpc>
                          <a:spcPct val="115000"/>
                        </a:lnSpc>
                        <a:spcAft>
                          <a:spcPts val="800"/>
                        </a:spcAft>
                        <a:buNone/>
                      </a:pPr>
                      <a:r>
                        <a:rPr lang="en-IN" sz="1100" b="1" kern="100" dirty="0">
                          <a:solidFill>
                            <a:srgbClr val="FF0000"/>
                          </a:solidFill>
                          <a:effectLst/>
                        </a:rPr>
                        <a:t>&gt;52.3</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100" b="1" kern="100" dirty="0">
                          <a:solidFill>
                            <a:srgbClr val="FF0000"/>
                          </a:solidFill>
                          <a:effectLst/>
                        </a:rPr>
                        <a:t>HIGH RISK</a:t>
                      </a:r>
                      <a:endParaRPr lang="en-IN" sz="1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291160"/>
                  </a:ext>
                </a:extLst>
              </a:tr>
            </a:tbl>
          </a:graphicData>
        </a:graphic>
      </p:graphicFrame>
      <p:sp>
        <p:nvSpPr>
          <p:cNvPr id="3" name="Rectangle 1">
            <a:extLst>
              <a:ext uri="{FF2B5EF4-FFF2-40B4-BE49-F238E27FC236}">
                <a16:creationId xmlns:a16="http://schemas.microsoft.com/office/drawing/2014/main" id="{212EF38C-247D-A016-C443-ECD7524EDF39}"/>
              </a:ext>
            </a:extLst>
          </p:cNvPr>
          <p:cNvSpPr>
            <a:spLocks noGrp="1" noChangeArrowheads="1"/>
          </p:cNvSpPr>
          <p:nvPr>
            <p:ph type="body" idx="1"/>
          </p:nvPr>
        </p:nvSpPr>
        <p:spPr bwMode="auto">
          <a:xfrm flipH="1">
            <a:off x="3821905" y="726542"/>
            <a:ext cx="4879182" cy="68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dirty="0"/>
              <a:t>RISK WEIGHTS AND OUTPUTS </a:t>
            </a:r>
          </a:p>
          <a:p>
            <a:endParaRPr lang="en-IN" dirty="0"/>
          </a:p>
        </p:txBody>
      </p:sp>
      <p:graphicFrame>
        <p:nvGraphicFramePr>
          <p:cNvPr id="8" name="Table 7">
            <a:extLst>
              <a:ext uri="{FF2B5EF4-FFF2-40B4-BE49-F238E27FC236}">
                <a16:creationId xmlns:a16="http://schemas.microsoft.com/office/drawing/2014/main" id="{FFCAF38F-4D31-4606-A81C-2162453C826C}"/>
              </a:ext>
            </a:extLst>
          </p:cNvPr>
          <p:cNvGraphicFramePr>
            <a:graphicFrameLocks noGrp="1"/>
          </p:cNvGraphicFramePr>
          <p:nvPr>
            <p:extLst>
              <p:ext uri="{D42A27DB-BD31-4B8C-83A1-F6EECF244321}">
                <p14:modId xmlns:p14="http://schemas.microsoft.com/office/powerpoint/2010/main" val="3121563906"/>
              </p:ext>
            </p:extLst>
          </p:nvPr>
        </p:nvGraphicFramePr>
        <p:xfrm>
          <a:off x="3978695" y="1621200"/>
          <a:ext cx="4565601" cy="3374486"/>
        </p:xfrm>
        <a:graphic>
          <a:graphicData uri="http://schemas.openxmlformats.org/drawingml/2006/table">
            <a:tbl>
              <a:tblPr firstRow="1" firstCol="1" bandRow="1">
                <a:tableStyleId>{33AB70A2-3EC2-43CA-8A1F-4DABB202197A}</a:tableStyleId>
              </a:tblPr>
              <a:tblGrid>
                <a:gridCol w="2460507">
                  <a:extLst>
                    <a:ext uri="{9D8B030D-6E8A-4147-A177-3AD203B41FA5}">
                      <a16:colId xmlns:a16="http://schemas.microsoft.com/office/drawing/2014/main" val="1105745165"/>
                    </a:ext>
                  </a:extLst>
                </a:gridCol>
                <a:gridCol w="713984">
                  <a:extLst>
                    <a:ext uri="{9D8B030D-6E8A-4147-A177-3AD203B41FA5}">
                      <a16:colId xmlns:a16="http://schemas.microsoft.com/office/drawing/2014/main" val="3434976258"/>
                    </a:ext>
                  </a:extLst>
                </a:gridCol>
                <a:gridCol w="671861">
                  <a:extLst>
                    <a:ext uri="{9D8B030D-6E8A-4147-A177-3AD203B41FA5}">
                      <a16:colId xmlns:a16="http://schemas.microsoft.com/office/drawing/2014/main" val="3247482713"/>
                    </a:ext>
                  </a:extLst>
                </a:gridCol>
                <a:gridCol w="719249">
                  <a:extLst>
                    <a:ext uri="{9D8B030D-6E8A-4147-A177-3AD203B41FA5}">
                      <a16:colId xmlns:a16="http://schemas.microsoft.com/office/drawing/2014/main" val="294038727"/>
                    </a:ext>
                  </a:extLst>
                </a:gridCol>
              </a:tblGrid>
              <a:tr h="218366">
                <a:tc>
                  <a:txBody>
                    <a:bodyPr/>
                    <a:lstStyle/>
                    <a:p>
                      <a:pPr algn="ctr">
                        <a:lnSpc>
                          <a:spcPct val="115000"/>
                        </a:lnSpc>
                        <a:spcAft>
                          <a:spcPts val="800"/>
                        </a:spcAft>
                      </a:pPr>
                      <a:r>
                        <a:rPr lang="en-IN" sz="700" b="1" kern="100" dirty="0">
                          <a:solidFill>
                            <a:srgbClr val="FF0000"/>
                          </a:solidFill>
                          <a:effectLst/>
                        </a:rPr>
                        <a:t>ECG</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PCG</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PPG</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RISK SCORE</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2023141519"/>
                  </a:ext>
                </a:extLst>
              </a:tr>
              <a:tr h="105889">
                <a:tc>
                  <a:txBody>
                    <a:bodyPr/>
                    <a:lstStyle/>
                    <a:p>
                      <a:pPr algn="ctr">
                        <a:lnSpc>
                          <a:spcPct val="115000"/>
                        </a:lnSpc>
                        <a:spcAft>
                          <a:spcPts val="800"/>
                        </a:spcAft>
                      </a:pPr>
                      <a:r>
                        <a:rPr lang="en-IN" sz="700" b="1" kern="100">
                          <a:solidFill>
                            <a:srgbClr val="FF0000"/>
                          </a:solidFill>
                          <a:effectLst/>
                        </a:rPr>
                        <a:t>IMAGES OF 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34</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1331209052"/>
                  </a:ext>
                </a:extLst>
              </a:tr>
              <a:tr h="218366">
                <a:tc>
                  <a:txBody>
                    <a:bodyPr/>
                    <a:lstStyle/>
                    <a:p>
                      <a:pPr algn="ctr">
                        <a:lnSpc>
                          <a:spcPct val="115000"/>
                        </a:lnSpc>
                        <a:spcAft>
                          <a:spcPts val="800"/>
                        </a:spcAft>
                      </a:pPr>
                      <a:r>
                        <a:rPr lang="en-IN" sz="700" b="1" kern="100" dirty="0">
                          <a:solidFill>
                            <a:srgbClr val="FF0000"/>
                          </a:solidFill>
                          <a:effectLst/>
                        </a:rPr>
                        <a:t>IMAGES OF MI</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60</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322314844"/>
                  </a:ext>
                </a:extLst>
              </a:tr>
              <a:tr h="105889">
                <a:tc>
                  <a:txBody>
                    <a:bodyPr/>
                    <a:lstStyle/>
                    <a:p>
                      <a:pPr algn="ctr">
                        <a:lnSpc>
                          <a:spcPct val="115000"/>
                        </a:lnSpc>
                        <a:spcAft>
                          <a:spcPts val="800"/>
                        </a:spcAft>
                      </a:pPr>
                      <a:r>
                        <a:rPr lang="en-IN" sz="700" b="1" kern="100">
                          <a:solidFill>
                            <a:srgbClr val="FF0000"/>
                          </a:solidFill>
                          <a:effectLst/>
                        </a:rPr>
                        <a:t>IMAGES OF 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31.3</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1517009036"/>
                  </a:ext>
                </a:extLst>
              </a:tr>
              <a:tr h="218366">
                <a:tc>
                  <a:txBody>
                    <a:bodyPr/>
                    <a:lstStyle/>
                    <a:p>
                      <a:pPr algn="ctr">
                        <a:lnSpc>
                          <a:spcPct val="115000"/>
                        </a:lnSpc>
                        <a:spcAft>
                          <a:spcPts val="800"/>
                        </a:spcAft>
                      </a:pPr>
                      <a:r>
                        <a:rPr lang="en-IN" sz="700" b="1" kern="100">
                          <a:solidFill>
                            <a:srgbClr val="FF0000"/>
                          </a:solidFill>
                          <a:effectLst/>
                        </a:rPr>
                        <a:t>IMAGES OF 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76.4</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3757802309"/>
                  </a:ext>
                </a:extLst>
              </a:tr>
              <a:tr h="218366">
                <a:tc>
                  <a:txBody>
                    <a:bodyPr/>
                    <a:lstStyle/>
                    <a:p>
                      <a:pPr algn="ctr">
                        <a:lnSpc>
                          <a:spcPct val="115000"/>
                        </a:lnSpc>
                        <a:spcAft>
                          <a:spcPts val="800"/>
                        </a:spcAft>
                      </a:pPr>
                      <a:r>
                        <a:rPr lang="en-IN" sz="700" b="1" kern="100">
                          <a:solidFill>
                            <a:srgbClr val="FF0000"/>
                          </a:solidFill>
                          <a:effectLst/>
                        </a:rPr>
                        <a:t>IMAGES OF PATIENTS THAT HAVE HISTORY OF 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dirty="0">
                          <a:solidFill>
                            <a:srgbClr val="FF0000"/>
                          </a:solidFill>
                          <a:effectLst/>
                        </a:rPr>
                        <a:t>NORMAL</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25</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2362170073"/>
                  </a:ext>
                </a:extLst>
              </a:tr>
              <a:tr h="218366">
                <a:tc>
                  <a:txBody>
                    <a:bodyPr/>
                    <a:lstStyle/>
                    <a:p>
                      <a:pPr algn="ctr">
                        <a:lnSpc>
                          <a:spcPct val="115000"/>
                        </a:lnSpc>
                        <a:spcAft>
                          <a:spcPts val="800"/>
                        </a:spcAft>
                      </a:pPr>
                      <a:r>
                        <a:rPr lang="en-IN" sz="700" b="1" kern="100" dirty="0">
                          <a:solidFill>
                            <a:srgbClr val="FF0000"/>
                          </a:solidFill>
                          <a:effectLst/>
                        </a:rPr>
                        <a:t>IMAGES OF PATIENTS THAT HAVE HISTORY OF MI</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dirty="0">
                          <a:solidFill>
                            <a:srgbClr val="FF0000"/>
                          </a:solidFill>
                          <a:effectLst/>
                        </a:rPr>
                        <a:t>NORMAL</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dirty="0">
                          <a:solidFill>
                            <a:srgbClr val="FF0000"/>
                          </a:solidFill>
                          <a:effectLst/>
                        </a:rPr>
                        <a:t>52.3</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3951828828"/>
                  </a:ext>
                </a:extLst>
              </a:tr>
              <a:tr h="218366">
                <a:tc>
                  <a:txBody>
                    <a:bodyPr/>
                    <a:lstStyle/>
                    <a:p>
                      <a:pPr algn="ctr">
                        <a:lnSpc>
                          <a:spcPct val="115000"/>
                        </a:lnSpc>
                        <a:spcAft>
                          <a:spcPts val="800"/>
                        </a:spcAft>
                      </a:pPr>
                      <a:r>
                        <a:rPr lang="en-IN" sz="700" b="1" kern="100" dirty="0">
                          <a:solidFill>
                            <a:srgbClr val="FF0000"/>
                          </a:solidFill>
                          <a:effectLst/>
                        </a:rPr>
                        <a:t>IMAGES OF PATIENTS THAT HAVE HISTORY OF MI</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23.6</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1662121881"/>
                  </a:ext>
                </a:extLst>
              </a:tr>
              <a:tr h="218366">
                <a:tc>
                  <a:txBody>
                    <a:bodyPr/>
                    <a:lstStyle/>
                    <a:p>
                      <a:pPr algn="ctr">
                        <a:lnSpc>
                          <a:spcPct val="115000"/>
                        </a:lnSpc>
                        <a:spcAft>
                          <a:spcPts val="800"/>
                        </a:spcAft>
                      </a:pPr>
                      <a:r>
                        <a:rPr lang="en-IN" sz="700" b="1" kern="100">
                          <a:solidFill>
                            <a:srgbClr val="FF0000"/>
                          </a:solidFill>
                          <a:effectLst/>
                        </a:rPr>
                        <a:t>IMAGES OF PATIENTS THAT HAVE HISTORY OF 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47</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3409810801"/>
                  </a:ext>
                </a:extLst>
              </a:tr>
              <a:tr h="218366">
                <a:tc>
                  <a:txBody>
                    <a:bodyPr/>
                    <a:lstStyle/>
                    <a:p>
                      <a:pPr algn="ctr">
                        <a:lnSpc>
                          <a:spcPct val="115000"/>
                        </a:lnSpc>
                        <a:spcAft>
                          <a:spcPts val="800"/>
                        </a:spcAft>
                      </a:pPr>
                      <a:r>
                        <a:rPr lang="en-IN" sz="700" b="1" kern="100">
                          <a:solidFill>
                            <a:srgbClr val="FF0000"/>
                          </a:solidFill>
                          <a:effectLst/>
                        </a:rPr>
                        <a:t>IMAGES OF PATIENTS THAT HAVE ABNORMAL HEARTBEAT</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22.6</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1009272483"/>
                  </a:ext>
                </a:extLst>
              </a:tr>
              <a:tr h="218366">
                <a:tc>
                  <a:txBody>
                    <a:bodyPr/>
                    <a:lstStyle/>
                    <a:p>
                      <a:pPr algn="ctr">
                        <a:lnSpc>
                          <a:spcPct val="115000"/>
                        </a:lnSpc>
                        <a:spcAft>
                          <a:spcPts val="800"/>
                        </a:spcAft>
                      </a:pPr>
                      <a:r>
                        <a:rPr lang="en-IN" sz="700" b="1" kern="100">
                          <a:solidFill>
                            <a:srgbClr val="FF0000"/>
                          </a:solidFill>
                          <a:effectLst/>
                        </a:rPr>
                        <a:t>IMAGES OF PATIENTS THAT HAVE ABNORMAL HEARTBEAT</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44.3</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1505422615"/>
                  </a:ext>
                </a:extLst>
              </a:tr>
              <a:tr h="218366">
                <a:tc>
                  <a:txBody>
                    <a:bodyPr/>
                    <a:lstStyle/>
                    <a:p>
                      <a:pPr algn="ctr">
                        <a:lnSpc>
                          <a:spcPct val="115000"/>
                        </a:lnSpc>
                        <a:spcAft>
                          <a:spcPts val="800"/>
                        </a:spcAft>
                      </a:pPr>
                      <a:r>
                        <a:rPr lang="en-IN" sz="700" b="1" kern="100">
                          <a:solidFill>
                            <a:srgbClr val="FF0000"/>
                          </a:solidFill>
                          <a:effectLst/>
                        </a:rPr>
                        <a:t>IMAGES OF PATIENTS THAT HAVE ABNORMAL HEARTBEAT</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20.3</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2732898572"/>
                  </a:ext>
                </a:extLst>
              </a:tr>
              <a:tr h="218366">
                <a:tc>
                  <a:txBody>
                    <a:bodyPr/>
                    <a:lstStyle/>
                    <a:p>
                      <a:pPr algn="ctr">
                        <a:lnSpc>
                          <a:spcPct val="115000"/>
                        </a:lnSpc>
                        <a:spcAft>
                          <a:spcPts val="800"/>
                        </a:spcAft>
                      </a:pPr>
                      <a:r>
                        <a:rPr lang="en-IN" sz="700" b="1" kern="100">
                          <a:solidFill>
                            <a:srgbClr val="FF0000"/>
                          </a:solidFill>
                          <a:effectLst/>
                        </a:rPr>
                        <a:t>IMAGES OF PATIENTS THAT HAVE ABNORMAL HEARTBEAT</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58.8</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4186349382"/>
                  </a:ext>
                </a:extLst>
              </a:tr>
              <a:tr h="105889">
                <a:tc>
                  <a:txBody>
                    <a:bodyPr/>
                    <a:lstStyle/>
                    <a:p>
                      <a:pPr algn="ctr">
                        <a:lnSpc>
                          <a:spcPct val="115000"/>
                        </a:lnSpc>
                        <a:spcAft>
                          <a:spcPts val="800"/>
                        </a:spcAft>
                      </a:pPr>
                      <a:r>
                        <a:rPr lang="en-IN" sz="700" b="1" kern="100">
                          <a:solidFill>
                            <a:srgbClr val="FF0000"/>
                          </a:solidFill>
                          <a:effectLst/>
                        </a:rPr>
                        <a:t>NORMAL PERSON ECG IMAGE</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8.6</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553502389"/>
                  </a:ext>
                </a:extLst>
              </a:tr>
              <a:tr h="218366">
                <a:tc>
                  <a:txBody>
                    <a:bodyPr/>
                    <a:lstStyle/>
                    <a:p>
                      <a:pPr algn="ctr">
                        <a:lnSpc>
                          <a:spcPct val="115000"/>
                        </a:lnSpc>
                        <a:spcAft>
                          <a:spcPts val="800"/>
                        </a:spcAft>
                      </a:pPr>
                      <a:r>
                        <a:rPr lang="en-IN" sz="700" b="1" kern="100">
                          <a:solidFill>
                            <a:srgbClr val="FF0000"/>
                          </a:solidFill>
                          <a:effectLst/>
                        </a:rPr>
                        <a:t>NORMAL PERSON ECG IMAGE</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NORMAL</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36.3</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2860706022"/>
                  </a:ext>
                </a:extLst>
              </a:tr>
              <a:tr h="105889">
                <a:tc>
                  <a:txBody>
                    <a:bodyPr/>
                    <a:lstStyle/>
                    <a:p>
                      <a:pPr algn="ctr">
                        <a:lnSpc>
                          <a:spcPct val="115000"/>
                        </a:lnSpc>
                        <a:spcAft>
                          <a:spcPts val="800"/>
                        </a:spcAft>
                      </a:pPr>
                      <a:r>
                        <a:rPr lang="en-IN" sz="700" b="1" kern="100">
                          <a:solidFill>
                            <a:srgbClr val="FF0000"/>
                          </a:solidFill>
                          <a:effectLst/>
                        </a:rPr>
                        <a:t>NORMAL PERSON ECG IMAGE</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17</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558708626"/>
                  </a:ext>
                </a:extLst>
              </a:tr>
              <a:tr h="218366">
                <a:tc>
                  <a:txBody>
                    <a:bodyPr/>
                    <a:lstStyle/>
                    <a:p>
                      <a:pPr algn="ctr">
                        <a:lnSpc>
                          <a:spcPct val="115000"/>
                        </a:lnSpc>
                        <a:spcAft>
                          <a:spcPts val="800"/>
                        </a:spcAft>
                      </a:pPr>
                      <a:r>
                        <a:rPr lang="en-IN" sz="700" b="1" kern="100">
                          <a:solidFill>
                            <a:srgbClr val="FF0000"/>
                          </a:solidFill>
                          <a:effectLst/>
                        </a:rPr>
                        <a:t>NORMAL PERSON ECG IMAGE</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UNHEALTHY</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a:solidFill>
                            <a:srgbClr val="FF0000"/>
                          </a:solidFill>
                          <a:effectLst/>
                        </a:rPr>
                        <a:t>MI</a:t>
                      </a:r>
                      <a:endParaRPr lang="en-IN" sz="7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tc>
                  <a:txBody>
                    <a:bodyPr/>
                    <a:lstStyle/>
                    <a:p>
                      <a:pPr algn="ctr">
                        <a:lnSpc>
                          <a:spcPct val="115000"/>
                        </a:lnSpc>
                        <a:spcAft>
                          <a:spcPts val="800"/>
                        </a:spcAft>
                      </a:pPr>
                      <a:r>
                        <a:rPr lang="en-IN" sz="700" b="1" kern="100" dirty="0">
                          <a:solidFill>
                            <a:srgbClr val="FF0000"/>
                          </a:solidFill>
                          <a:effectLst/>
                        </a:rPr>
                        <a:t>30.6</a:t>
                      </a:r>
                      <a:endParaRPr lang="en-IN" sz="7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6677" marR="36677" marT="0" marB="0"/>
                </a:tc>
                <a:extLst>
                  <a:ext uri="{0D108BD9-81ED-4DB2-BD59-A6C34878D82A}">
                    <a16:rowId xmlns:a16="http://schemas.microsoft.com/office/drawing/2014/main" val="4138132037"/>
                  </a:ext>
                </a:extLst>
              </a:tr>
            </a:tbl>
          </a:graphicData>
        </a:graphic>
      </p:graphicFrame>
      <p:sp>
        <p:nvSpPr>
          <p:cNvPr id="14" name="Rectangle 1">
            <a:extLst>
              <a:ext uri="{FF2B5EF4-FFF2-40B4-BE49-F238E27FC236}">
                <a16:creationId xmlns:a16="http://schemas.microsoft.com/office/drawing/2014/main" id="{002A6E5D-A5E8-4828-9B81-34BFDE8BD49F}"/>
              </a:ext>
            </a:extLst>
          </p:cNvPr>
          <p:cNvSpPr txBox="1">
            <a:spLocks noChangeArrowheads="1"/>
          </p:cNvSpPr>
          <p:nvPr/>
        </p:nvSpPr>
        <p:spPr bwMode="auto">
          <a:xfrm flipH="1">
            <a:off x="383559" y="2003371"/>
            <a:ext cx="3438346" cy="175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40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40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40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40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lvl="0" indent="0" algn="just">
              <a:lnSpc>
                <a:spcPct val="115000"/>
              </a:lnSpc>
              <a:spcAft>
                <a:spcPts val="800"/>
              </a:spcAft>
              <a:buSzPts val="1000"/>
              <a:tabLst>
                <a:tab pos="457200" algn="l"/>
              </a:tabLst>
            </a:pPr>
            <a:r>
              <a:rPr lang="en-IN" sz="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Multi Modal Fusion-Combines three independent AI models. Confidence-Based Decision Fusion- Adjusts risk based on each model’s certainty, avoiding over dependency on any one modality. Provides a Risk Score instead of </a:t>
            </a:r>
            <a:r>
              <a:rPr lang="en-IN" sz="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ClassificationScalable</a:t>
            </a:r>
            <a:r>
              <a:rPr lang="en-IN" sz="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Interpretable- Can be scaled on further datasets. Unlike other modalities our project mimics how cardiologists diagnose heart disease-analysing multiple physiological signals together as most AI-based heart disease detection models focus on a single modality.</a:t>
            </a:r>
            <a:endParaRPr lang="en-IN" sz="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700" dirty="0">
              <a:solidFill>
                <a:schemeClr val="tx1"/>
              </a:solidFill>
            </a:endParaRPr>
          </a:p>
        </p:txBody>
      </p:sp>
    </p:spTree>
    <p:extLst>
      <p:ext uri="{BB962C8B-B14F-4D97-AF65-F5344CB8AC3E}">
        <p14:creationId xmlns:p14="http://schemas.microsoft.com/office/powerpoint/2010/main" val="244271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DE3988F1-086B-04A5-5509-9D4AEB34B369}"/>
            </a:ext>
          </a:extLst>
        </p:cNvPr>
        <p:cNvGrpSpPr/>
        <p:nvPr/>
      </p:nvGrpSpPr>
      <p:grpSpPr>
        <a:xfrm>
          <a:off x="0" y="0"/>
          <a:ext cx="0" cy="0"/>
          <a:chOff x="0" y="0"/>
          <a:chExt cx="0" cy="0"/>
        </a:xfrm>
      </p:grpSpPr>
      <p:sp>
        <p:nvSpPr>
          <p:cNvPr id="597" name="Google Shape;597;p67">
            <a:extLst>
              <a:ext uri="{FF2B5EF4-FFF2-40B4-BE49-F238E27FC236}">
                <a16:creationId xmlns:a16="http://schemas.microsoft.com/office/drawing/2014/main" id="{DFDE780B-F575-E857-0D9A-AB9C31655E38}"/>
              </a:ext>
            </a:extLst>
          </p:cNvPr>
          <p:cNvSpPr txBox="1">
            <a:spLocks noGrp="1"/>
          </p:cNvSpPr>
          <p:nvPr>
            <p:ph type="title"/>
          </p:nvPr>
        </p:nvSpPr>
        <p:spPr>
          <a:xfrm>
            <a:off x="2803161" y="93574"/>
            <a:ext cx="5765914" cy="9756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solidFill>
                  <a:schemeClr val="tx1"/>
                </a:solidFill>
                <a:latin typeface="+mj-lt"/>
              </a:rPr>
              <a:t>APPLICATION WORKFLOW</a:t>
            </a:r>
            <a:endParaRPr dirty="0">
              <a:solidFill>
                <a:schemeClr val="tx1"/>
              </a:solidFill>
              <a:latin typeface="+mj-lt"/>
            </a:endParaRPr>
          </a:p>
        </p:txBody>
      </p:sp>
      <p:pic>
        <p:nvPicPr>
          <p:cNvPr id="599" name="Google Shape;599;p67">
            <a:extLst>
              <a:ext uri="{FF2B5EF4-FFF2-40B4-BE49-F238E27FC236}">
                <a16:creationId xmlns:a16="http://schemas.microsoft.com/office/drawing/2014/main" id="{BE59862F-BB49-AD18-E488-C5C2CF21438F}"/>
              </a:ext>
            </a:extLst>
          </p:cNvPr>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sp>
        <p:nvSpPr>
          <p:cNvPr id="2" name="Text Placeholder 1">
            <a:extLst>
              <a:ext uri="{FF2B5EF4-FFF2-40B4-BE49-F238E27FC236}">
                <a16:creationId xmlns:a16="http://schemas.microsoft.com/office/drawing/2014/main" id="{D67DC4C4-A8CD-53E3-D116-67A319743DB9}"/>
              </a:ext>
            </a:extLst>
          </p:cNvPr>
          <p:cNvSpPr>
            <a:spLocks noGrp="1" noChangeArrowheads="1"/>
          </p:cNvSpPr>
          <p:nvPr>
            <p:ph type="body" idx="1"/>
          </p:nvPr>
        </p:nvSpPr>
        <p:spPr bwMode="auto">
          <a:xfrm>
            <a:off x="1693889" y="1615781"/>
            <a:ext cx="694794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application is a web-based heart disease diagnostic system that allows users to upload ECG images, PPG datasets, and PCG audio files for analysis using a hybrid model. The</a:t>
            </a:r>
            <a:r>
              <a:rPr kumimoji="0" lang="en-US" altLang="en-US" i="0" u="none" strike="noStrike" cap="none" normalizeH="0" baseline="0" dirty="0">
                <a:ln>
                  <a:noFill/>
                </a:ln>
                <a:solidFill>
                  <a:schemeClr val="tx1"/>
                </a:solidFill>
                <a:effectLst/>
                <a:latin typeface="Arial" panose="020B0604020202020204" pitchFamily="34" charset="0"/>
              </a:rPr>
              <a:t> frontend</a:t>
            </a:r>
            <a:r>
              <a:rPr kumimoji="0" lang="en-US" altLang="en-US" b="0" i="0" u="none" strike="noStrike" cap="none" normalizeH="0" baseline="0" dirty="0">
                <a:ln>
                  <a:noFill/>
                </a:ln>
                <a:solidFill>
                  <a:schemeClr val="tx1"/>
                </a:solidFill>
                <a:effectLst/>
                <a:latin typeface="Arial" panose="020B0604020202020204" pitchFamily="34" charset="0"/>
              </a:rPr>
              <a:t>, built using HTML, CSS, and JavaScript. Animations using GSAP and hover effects enhance user experience and responsiveness. On the </a:t>
            </a:r>
            <a:r>
              <a:rPr kumimoji="0" lang="en-US" altLang="en-US" i="0" u="none" strike="noStrike" cap="none" normalizeH="0" baseline="0" dirty="0">
                <a:ln>
                  <a:noFill/>
                </a:ln>
                <a:solidFill>
                  <a:schemeClr val="tx1"/>
                </a:solidFill>
                <a:effectLst/>
                <a:latin typeface="Arial" panose="020B0604020202020204" pitchFamily="34" charset="0"/>
              </a:rPr>
              <a:t>backend</a:t>
            </a:r>
            <a:r>
              <a:rPr kumimoji="0" lang="en-US" altLang="en-US" b="0" i="0" u="none" strike="noStrike" cap="none" normalizeH="0" baseline="0" dirty="0">
                <a:ln>
                  <a:noFill/>
                </a:ln>
                <a:solidFill>
                  <a:schemeClr val="tx1"/>
                </a:solidFill>
                <a:effectLst/>
                <a:latin typeface="Arial" panose="020B0604020202020204" pitchFamily="34" charset="0"/>
              </a:rPr>
              <a:t>, a Flask server receives uploaded files via a POST request triggered by the JavaScript </a:t>
            </a:r>
            <a:r>
              <a:rPr kumimoji="0" lang="en-US" altLang="en-US" b="0" i="0" u="none" strike="noStrike" cap="none" normalizeH="0" baseline="0" dirty="0">
                <a:ln>
                  <a:noFill/>
                </a:ln>
                <a:solidFill>
                  <a:schemeClr val="tx1"/>
                </a:solidFill>
                <a:effectLst/>
                <a:latin typeface="Arial Unicode MS"/>
              </a:rPr>
              <a:t>predict()</a:t>
            </a:r>
            <a:r>
              <a:rPr kumimoji="0" lang="en-US" altLang="en-US" b="0" i="0" u="none" strike="noStrike" cap="none" normalizeH="0" baseline="0" dirty="0">
                <a:ln>
                  <a:noFill/>
                </a:ln>
                <a:solidFill>
                  <a:schemeClr val="tx1"/>
                </a:solidFill>
                <a:effectLst/>
              </a:rPr>
              <a:t> function. Each input is processed by a specialized model: a CNN for ECG, a Random Forest for PPG, and an LSTM for PCG. Their individual predictions contribute to a final risk score, which is returned as a JSON response and dynamically displayed on the frontend. This seamless integration of frontend and backend provides an intuitive, fast, and interactive diagnostic workflow.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9448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FEF1A607-F7B9-AA46-59D2-FF3E90F7285A}"/>
            </a:ext>
          </a:extLst>
        </p:cNvPr>
        <p:cNvGrpSpPr/>
        <p:nvPr/>
      </p:nvGrpSpPr>
      <p:grpSpPr>
        <a:xfrm>
          <a:off x="0" y="0"/>
          <a:ext cx="0" cy="0"/>
          <a:chOff x="0" y="0"/>
          <a:chExt cx="0" cy="0"/>
        </a:xfrm>
      </p:grpSpPr>
      <p:sp>
        <p:nvSpPr>
          <p:cNvPr id="597" name="Google Shape;597;p67">
            <a:extLst>
              <a:ext uri="{FF2B5EF4-FFF2-40B4-BE49-F238E27FC236}">
                <a16:creationId xmlns:a16="http://schemas.microsoft.com/office/drawing/2014/main" id="{D82761DF-6242-0BE5-6AD7-49B12C989F5D}"/>
              </a:ext>
            </a:extLst>
          </p:cNvPr>
          <p:cNvSpPr txBox="1">
            <a:spLocks noGrp="1"/>
          </p:cNvSpPr>
          <p:nvPr>
            <p:ph type="title"/>
          </p:nvPr>
        </p:nvSpPr>
        <p:spPr>
          <a:xfrm>
            <a:off x="3145975" y="93574"/>
            <a:ext cx="5423100" cy="9756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solidFill>
                  <a:schemeClr val="tx1"/>
                </a:solidFill>
                <a:latin typeface="+mj-lt"/>
              </a:rPr>
              <a:t>RESULT</a:t>
            </a:r>
            <a:endParaRPr dirty="0">
              <a:solidFill>
                <a:schemeClr val="tx1"/>
              </a:solidFill>
              <a:latin typeface="+mj-lt"/>
            </a:endParaRPr>
          </a:p>
        </p:txBody>
      </p:sp>
      <p:sp>
        <p:nvSpPr>
          <p:cNvPr id="598" name="Google Shape;598;p67">
            <a:extLst>
              <a:ext uri="{FF2B5EF4-FFF2-40B4-BE49-F238E27FC236}">
                <a16:creationId xmlns:a16="http://schemas.microsoft.com/office/drawing/2014/main" id="{7CE3D396-3111-E372-DBD3-5C9EDF395A7C}"/>
              </a:ext>
            </a:extLst>
          </p:cNvPr>
          <p:cNvSpPr txBox="1">
            <a:spLocks noGrp="1"/>
          </p:cNvSpPr>
          <p:nvPr>
            <p:ph type="body" idx="1"/>
          </p:nvPr>
        </p:nvSpPr>
        <p:spPr>
          <a:xfrm>
            <a:off x="1678329" y="1655180"/>
            <a:ext cx="6777128" cy="2854792"/>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endParaRPr sz="1100" dirty="0">
              <a:solidFill>
                <a:schemeClr val="dk1"/>
              </a:solidFill>
            </a:endParaRPr>
          </a:p>
        </p:txBody>
      </p:sp>
      <p:pic>
        <p:nvPicPr>
          <p:cNvPr id="599" name="Google Shape;599;p67">
            <a:extLst>
              <a:ext uri="{FF2B5EF4-FFF2-40B4-BE49-F238E27FC236}">
                <a16:creationId xmlns:a16="http://schemas.microsoft.com/office/drawing/2014/main" id="{998FAEC6-EA29-1B63-D802-6D6558922AA1}"/>
              </a:ext>
            </a:extLst>
          </p:cNvPr>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pic>
        <p:nvPicPr>
          <p:cNvPr id="4" name="Picture 3">
            <a:extLst>
              <a:ext uri="{FF2B5EF4-FFF2-40B4-BE49-F238E27FC236}">
                <a16:creationId xmlns:a16="http://schemas.microsoft.com/office/drawing/2014/main" id="{A59A5379-88B2-238E-FEEA-5C6506E6705A}"/>
              </a:ext>
            </a:extLst>
          </p:cNvPr>
          <p:cNvPicPr>
            <a:picLocks noChangeAspect="1"/>
          </p:cNvPicPr>
          <p:nvPr/>
        </p:nvPicPr>
        <p:blipFill>
          <a:blip r:embed="rId4"/>
          <a:srcRect t="4226" b="5282"/>
          <a:stretch/>
        </p:blipFill>
        <p:spPr>
          <a:xfrm>
            <a:off x="1640873" y="1343350"/>
            <a:ext cx="7465671" cy="3800150"/>
          </a:xfrm>
          <a:prstGeom prst="rect">
            <a:avLst/>
          </a:prstGeom>
        </p:spPr>
      </p:pic>
    </p:spTree>
    <p:extLst>
      <p:ext uri="{BB962C8B-B14F-4D97-AF65-F5344CB8AC3E}">
        <p14:creationId xmlns:p14="http://schemas.microsoft.com/office/powerpoint/2010/main" val="1168198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93E901DB-0021-07B5-9359-F88FD933C158}"/>
            </a:ext>
          </a:extLst>
        </p:cNvPr>
        <p:cNvGrpSpPr/>
        <p:nvPr/>
      </p:nvGrpSpPr>
      <p:grpSpPr>
        <a:xfrm>
          <a:off x="0" y="0"/>
          <a:ext cx="0" cy="0"/>
          <a:chOff x="0" y="0"/>
          <a:chExt cx="0" cy="0"/>
        </a:xfrm>
      </p:grpSpPr>
      <p:sp>
        <p:nvSpPr>
          <p:cNvPr id="597" name="Google Shape;597;p67">
            <a:extLst>
              <a:ext uri="{FF2B5EF4-FFF2-40B4-BE49-F238E27FC236}">
                <a16:creationId xmlns:a16="http://schemas.microsoft.com/office/drawing/2014/main" id="{8A991B79-3215-452B-AA27-DCBFC58C2D7F}"/>
              </a:ext>
            </a:extLst>
          </p:cNvPr>
          <p:cNvSpPr txBox="1">
            <a:spLocks noGrp="1"/>
          </p:cNvSpPr>
          <p:nvPr>
            <p:ph type="title"/>
          </p:nvPr>
        </p:nvSpPr>
        <p:spPr>
          <a:xfrm>
            <a:off x="3145975" y="93574"/>
            <a:ext cx="5423100" cy="9756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solidFill>
                  <a:schemeClr val="tx1"/>
                </a:solidFill>
                <a:latin typeface="+mj-lt"/>
              </a:rPr>
              <a:t>CONCLUSION</a:t>
            </a:r>
            <a:endParaRPr dirty="0">
              <a:solidFill>
                <a:schemeClr val="tx1"/>
              </a:solidFill>
              <a:latin typeface="+mj-lt"/>
            </a:endParaRPr>
          </a:p>
        </p:txBody>
      </p:sp>
      <p:sp>
        <p:nvSpPr>
          <p:cNvPr id="598" name="Google Shape;598;p67">
            <a:extLst>
              <a:ext uri="{FF2B5EF4-FFF2-40B4-BE49-F238E27FC236}">
                <a16:creationId xmlns:a16="http://schemas.microsoft.com/office/drawing/2014/main" id="{EE19CE0D-4EC0-4103-6DFB-EE640E37366A}"/>
              </a:ext>
            </a:extLst>
          </p:cNvPr>
          <p:cNvSpPr txBox="1">
            <a:spLocks noGrp="1"/>
          </p:cNvSpPr>
          <p:nvPr>
            <p:ph type="body" idx="1"/>
          </p:nvPr>
        </p:nvSpPr>
        <p:spPr>
          <a:xfrm>
            <a:off x="1678329" y="1655180"/>
            <a:ext cx="6777128" cy="2854792"/>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r>
              <a:rPr lang="en-US" sz="1300" dirty="0">
                <a:solidFill>
                  <a:schemeClr val="tx1"/>
                </a:solidFill>
              </a:rPr>
              <a:t>The proposed hybrid model approach for heart disease detection and classification effectively integrates Electrocardiogram (ECG), </a:t>
            </a:r>
            <a:r>
              <a:rPr lang="en-US" sz="1300" dirty="0" err="1">
                <a:solidFill>
                  <a:schemeClr val="tx1"/>
                </a:solidFill>
              </a:rPr>
              <a:t>Photoplethysmogram</a:t>
            </a:r>
            <a:r>
              <a:rPr lang="en-US" sz="1300" dirty="0">
                <a:solidFill>
                  <a:schemeClr val="tx1"/>
                </a:solidFill>
              </a:rPr>
              <a:t> (PPG) and Phonocardiogram (PCG) to improve accuracy and reliability of cardiac disease classification and detection. By using deep learning and machine learning models the system ensures a complete evaluation of cardiac health condition. The study showed that multi-model approach significantly enhances prediction accuracy compared to individual. It also ensures that each model contributes to final risk score minimizing errors that may arise in single models. The model is similar to approach of medical professionals where patient undergo various tests to come to a final conclusion of heart condition. </a:t>
            </a:r>
          </a:p>
          <a:p>
            <a:pPr marL="0" lvl="0" indent="0" algn="just" rtl="0">
              <a:lnSpc>
                <a:spcPct val="90000"/>
              </a:lnSpc>
              <a:spcBef>
                <a:spcPts val="0"/>
              </a:spcBef>
              <a:spcAft>
                <a:spcPts val="0"/>
              </a:spcAft>
              <a:buClr>
                <a:schemeClr val="accent1"/>
              </a:buClr>
              <a:buSzPts val="1400"/>
              <a:buNone/>
            </a:pPr>
            <a:r>
              <a:rPr lang="en-US" sz="1300" dirty="0">
                <a:solidFill>
                  <a:schemeClr val="tx1"/>
                </a:solidFill>
              </a:rPr>
              <a:t>This model shows the importance of integrating multiple models to improve heart disease detection and sets a foundation for future advancement in AI driven world. The promising results of the model also indicate a potential use in real world deployments in clinical or remote monitoring system offering non-invasive, efficient and early diagnostic of patients. Further new advancements and improved datasets will continue to refine and enhance this model in practical healthcare conditions.</a:t>
            </a:r>
            <a:endParaRPr sz="1300" dirty="0">
              <a:solidFill>
                <a:schemeClr val="tx1"/>
              </a:solidFill>
            </a:endParaRPr>
          </a:p>
        </p:txBody>
      </p:sp>
      <p:pic>
        <p:nvPicPr>
          <p:cNvPr id="599" name="Google Shape;599;p67">
            <a:extLst>
              <a:ext uri="{FF2B5EF4-FFF2-40B4-BE49-F238E27FC236}">
                <a16:creationId xmlns:a16="http://schemas.microsoft.com/office/drawing/2014/main" id="{DB5A7391-9469-F13C-6EFE-CB22B00AA9C1}"/>
              </a:ext>
            </a:extLst>
          </p:cNvPr>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spTree>
    <p:extLst>
      <p:ext uri="{BB962C8B-B14F-4D97-AF65-F5344CB8AC3E}">
        <p14:creationId xmlns:p14="http://schemas.microsoft.com/office/powerpoint/2010/main" val="50801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644602DF-0CC4-A2A1-D0EF-E4EA5846C755}"/>
            </a:ext>
          </a:extLst>
        </p:cNvPr>
        <p:cNvGrpSpPr/>
        <p:nvPr/>
      </p:nvGrpSpPr>
      <p:grpSpPr>
        <a:xfrm>
          <a:off x="0" y="0"/>
          <a:ext cx="0" cy="0"/>
          <a:chOff x="0" y="0"/>
          <a:chExt cx="0" cy="0"/>
        </a:xfrm>
      </p:grpSpPr>
      <p:sp>
        <p:nvSpPr>
          <p:cNvPr id="597" name="Google Shape;597;p67">
            <a:extLst>
              <a:ext uri="{FF2B5EF4-FFF2-40B4-BE49-F238E27FC236}">
                <a16:creationId xmlns:a16="http://schemas.microsoft.com/office/drawing/2014/main" id="{CBC3E57A-3885-E1AF-66D7-46777FAE5309}"/>
              </a:ext>
            </a:extLst>
          </p:cNvPr>
          <p:cNvSpPr txBox="1">
            <a:spLocks noGrp="1"/>
          </p:cNvSpPr>
          <p:nvPr>
            <p:ph type="title"/>
          </p:nvPr>
        </p:nvSpPr>
        <p:spPr>
          <a:xfrm>
            <a:off x="3145975" y="93574"/>
            <a:ext cx="5423100" cy="9756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dirty="0">
                <a:solidFill>
                  <a:schemeClr val="tx1"/>
                </a:solidFill>
                <a:latin typeface="+mj-lt"/>
              </a:rPr>
              <a:t>FUTURE WORK</a:t>
            </a:r>
            <a:endParaRPr dirty="0">
              <a:solidFill>
                <a:schemeClr val="tx1"/>
              </a:solidFill>
              <a:latin typeface="+mj-lt"/>
            </a:endParaRPr>
          </a:p>
        </p:txBody>
      </p:sp>
      <p:sp>
        <p:nvSpPr>
          <p:cNvPr id="598" name="Google Shape;598;p67">
            <a:extLst>
              <a:ext uri="{FF2B5EF4-FFF2-40B4-BE49-F238E27FC236}">
                <a16:creationId xmlns:a16="http://schemas.microsoft.com/office/drawing/2014/main" id="{724FBFC2-3181-9BFC-AA1A-FC8EBACF1EFB}"/>
              </a:ext>
            </a:extLst>
          </p:cNvPr>
          <p:cNvSpPr txBox="1">
            <a:spLocks noGrp="1"/>
          </p:cNvSpPr>
          <p:nvPr>
            <p:ph type="body" idx="1"/>
          </p:nvPr>
        </p:nvSpPr>
        <p:spPr>
          <a:xfrm>
            <a:off x="1678329" y="1655180"/>
            <a:ext cx="6777128" cy="2854792"/>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r>
              <a:rPr lang="en-US" sz="1300" dirty="0">
                <a:solidFill>
                  <a:schemeClr val="tx1"/>
                </a:solidFill>
              </a:rPr>
              <a:t>The future work for this model includes few areas to improve accuracy, efficiency and real-world application. Firstly, improving integration of ECG, PPG and PCG through advance fusion techniques such as multi-modal frameworks could significantly increase performance of the model. Implementing transformer-based algorithm for feature extraction and optimizing model using techniques like Bayesian optimization and genetic algorithms may further improve our model. For noise reduction techniques like wavelet transforms and adaptive filtering can be utilized. Expanding the dataset by using real world data and updated data’s which maybe published in future and clinical sources will ensure model generalization across diverse patients of the world. </a:t>
            </a:r>
          </a:p>
          <a:p>
            <a:pPr marL="0" lvl="0" indent="0" algn="just" rtl="0">
              <a:lnSpc>
                <a:spcPct val="90000"/>
              </a:lnSpc>
              <a:spcBef>
                <a:spcPts val="0"/>
              </a:spcBef>
              <a:spcAft>
                <a:spcPts val="0"/>
              </a:spcAft>
              <a:buClr>
                <a:schemeClr val="accent1"/>
              </a:buClr>
              <a:buSzPts val="1400"/>
              <a:buNone/>
            </a:pPr>
            <a:r>
              <a:rPr lang="en-US" sz="1300" dirty="0">
                <a:solidFill>
                  <a:schemeClr val="tx1"/>
                </a:solidFill>
              </a:rPr>
              <a:t>Further, real-time deployment of the model by using edge AI optimization and cloud-based integration can provide continuous and remote heart disease monitoring. More advancement may also include using multi class classification for various other diseases which directly or indirectly cause heart related conditions. With increase in AI in every field there is also a scope for adapting AI tools in our model for individual patients improved diagnostic according to their need and helpful for long time monitoring. By integrating this improvements model may become a real time, accurate and early heart detection sufficient for patients.</a:t>
            </a:r>
            <a:endParaRPr sz="1300" dirty="0">
              <a:solidFill>
                <a:schemeClr val="tx1"/>
              </a:solidFill>
            </a:endParaRPr>
          </a:p>
        </p:txBody>
      </p:sp>
      <p:pic>
        <p:nvPicPr>
          <p:cNvPr id="599" name="Google Shape;599;p67">
            <a:extLst>
              <a:ext uri="{FF2B5EF4-FFF2-40B4-BE49-F238E27FC236}">
                <a16:creationId xmlns:a16="http://schemas.microsoft.com/office/drawing/2014/main" id="{027BB6AE-31C9-2F5B-5E90-D158E5372C0B}"/>
              </a:ext>
            </a:extLst>
          </p:cNvPr>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spTree>
    <p:extLst>
      <p:ext uri="{BB962C8B-B14F-4D97-AF65-F5344CB8AC3E}">
        <p14:creationId xmlns:p14="http://schemas.microsoft.com/office/powerpoint/2010/main" val="672739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8"/>
          <p:cNvSpPr txBox="1">
            <a:spLocks noGrp="1"/>
          </p:cNvSpPr>
          <p:nvPr>
            <p:ph type="title"/>
          </p:nvPr>
        </p:nvSpPr>
        <p:spPr>
          <a:xfrm>
            <a:off x="3145975" y="0"/>
            <a:ext cx="5423100" cy="1069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RESEARCH PAPER STATUS-</a:t>
            </a:r>
            <a:endParaRPr/>
          </a:p>
        </p:txBody>
      </p:sp>
      <p:sp>
        <p:nvSpPr>
          <p:cNvPr id="606" name="Google Shape;606;p68"/>
          <p:cNvSpPr txBox="1">
            <a:spLocks noGrp="1"/>
          </p:cNvSpPr>
          <p:nvPr>
            <p:ph type="body" idx="1"/>
          </p:nvPr>
        </p:nvSpPr>
        <p:spPr>
          <a:xfrm>
            <a:off x="1693325" y="1570400"/>
            <a:ext cx="6762000" cy="2928000"/>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accent1"/>
              </a:buClr>
              <a:buSzPts val="1400"/>
              <a:buNone/>
            </a:pPr>
            <a:endParaRPr sz="1100" dirty="0">
              <a:solidFill>
                <a:schemeClr val="dk1"/>
              </a:solidFill>
            </a:endParaRPr>
          </a:p>
        </p:txBody>
      </p:sp>
      <p:pic>
        <p:nvPicPr>
          <p:cNvPr id="607" name="Google Shape;607;p68"/>
          <p:cNvPicPr preferRelativeResize="0">
            <a:picLocks noGrp="1"/>
          </p:cNvPicPr>
          <p:nvPr>
            <p:ph type="pic" idx="2"/>
          </p:nvPr>
        </p:nvPicPr>
        <p:blipFill rotWithShape="1">
          <a:blip r:embed="rId3">
            <a:alphaModFix/>
          </a:blip>
          <a:srcRect l="21417" r="21423"/>
          <a:stretch/>
        </p:blipFill>
        <p:spPr>
          <a:xfrm>
            <a:off x="70775" y="93575"/>
            <a:ext cx="1517875" cy="1992200"/>
          </a:xfrm>
          <a:prstGeom prst="rect">
            <a:avLst/>
          </a:prstGeom>
          <a:solidFill>
            <a:srgbClr val="C4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9"/>
          <p:cNvSpPr txBox="1">
            <a:spLocks noGrp="1"/>
          </p:cNvSpPr>
          <p:nvPr>
            <p:ph type="title"/>
          </p:nvPr>
        </p:nvSpPr>
        <p:spPr>
          <a:xfrm>
            <a:off x="871700" y="0"/>
            <a:ext cx="7697100" cy="1112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REFERENCE </a:t>
            </a:r>
            <a:endParaRPr/>
          </a:p>
        </p:txBody>
      </p:sp>
      <p:sp>
        <p:nvSpPr>
          <p:cNvPr id="613" name="Google Shape;613;p69"/>
          <p:cNvSpPr txBox="1">
            <a:spLocks noGrp="1"/>
          </p:cNvSpPr>
          <p:nvPr>
            <p:ph type="body" idx="1"/>
          </p:nvPr>
        </p:nvSpPr>
        <p:spPr>
          <a:xfrm>
            <a:off x="1250657" y="1570397"/>
            <a:ext cx="7204800" cy="2928000"/>
          </a:xfrm>
          <a:prstGeom prst="rect">
            <a:avLst/>
          </a:prstGeom>
          <a:noFill/>
          <a:ln>
            <a:noFill/>
          </a:ln>
        </p:spPr>
        <p:txBody>
          <a:bodyPr spcFirstLastPara="1" wrap="square" lIns="68575" tIns="34275" rIns="68575" bIns="34275" anchor="t" anchorCtr="0">
            <a:noAutofit/>
          </a:bodyPr>
          <a:lstStyle/>
          <a:p>
            <a:pPr marL="457200" lvl="0" indent="-228600" algn="l" rtl="0">
              <a:lnSpc>
                <a:spcPct val="90000"/>
              </a:lnSpc>
              <a:spcBef>
                <a:spcPts val="0"/>
              </a:spcBef>
              <a:spcAft>
                <a:spcPts val="0"/>
              </a:spcAft>
              <a:buSzPts val="1400"/>
              <a:buFont typeface="Arial"/>
              <a:buAutoNum type="arabicPeriod"/>
            </a:pPr>
            <a:r>
              <a:rPr lang="en-GB" sz="1800" b="0" i="0" u="none" strike="noStrike" dirty="0">
                <a:solidFill>
                  <a:srgbClr val="000000"/>
                </a:solidFill>
                <a:latin typeface="Arial"/>
                <a:ea typeface="Arial"/>
                <a:cs typeface="Arial"/>
                <a:sym typeface="Arial"/>
              </a:rPr>
              <a:t>Heart Disease Detection Using Machine Learning and Deep Learning - Mrs. B. Lalitha Rajeswari1, Dt., Andhra Pradesh. M. Naga Nandini2,M. Venkata Gopi Jayaram3, P. Lokesh4, P. Divya Sri5 (2012)</a:t>
            </a:r>
            <a:endParaRPr dirty="0"/>
          </a:p>
          <a:p>
            <a:pPr marL="457200" lvl="0" indent="-228600" algn="l" rtl="0">
              <a:lnSpc>
                <a:spcPct val="90000"/>
              </a:lnSpc>
              <a:spcBef>
                <a:spcPts val="0"/>
              </a:spcBef>
              <a:spcAft>
                <a:spcPts val="0"/>
              </a:spcAft>
              <a:buSzPts val="1400"/>
              <a:buFont typeface="Arial"/>
              <a:buAutoNum type="arabicPeriod"/>
            </a:pPr>
            <a:r>
              <a:rPr lang="en-GB" sz="1800" b="0" i="0" u="none" strike="noStrike" dirty="0">
                <a:solidFill>
                  <a:srgbClr val="000000"/>
                </a:solidFill>
                <a:latin typeface="Arial"/>
                <a:ea typeface="Arial"/>
                <a:cs typeface="Arial"/>
                <a:sym typeface="Arial"/>
              </a:rPr>
              <a:t>Prediction of Heart Disease Using Machine Learning - Sangya Ware and Shanu k Rakesh (2019)</a:t>
            </a:r>
            <a:endParaRPr dirty="0"/>
          </a:p>
          <a:p>
            <a:pPr marL="457200" lvl="0" indent="-228600" algn="l" rtl="0">
              <a:lnSpc>
                <a:spcPct val="90000"/>
              </a:lnSpc>
              <a:spcBef>
                <a:spcPts val="0"/>
              </a:spcBef>
              <a:spcAft>
                <a:spcPts val="0"/>
              </a:spcAft>
              <a:buSzPts val="1400"/>
              <a:buFont typeface="Arial"/>
              <a:buAutoNum type="arabicPeriod"/>
            </a:pPr>
            <a:r>
              <a:rPr lang="en-GB" sz="1800" b="0" i="0" u="none" strike="noStrike" dirty="0">
                <a:solidFill>
                  <a:srgbClr val="000000"/>
                </a:solidFill>
                <a:latin typeface="Arial"/>
                <a:ea typeface="Arial"/>
                <a:cs typeface="Arial"/>
                <a:sym typeface="Arial"/>
              </a:rPr>
              <a:t>Heart Disease Detection Using Machine Learning - </a:t>
            </a:r>
            <a:r>
              <a:rPr lang="en-GB" sz="1800" b="0" i="0" u="none" strike="noStrike" dirty="0" err="1">
                <a:solidFill>
                  <a:srgbClr val="000000"/>
                </a:solidFill>
                <a:latin typeface="Arial"/>
                <a:ea typeface="Arial"/>
                <a:cs typeface="Arial"/>
                <a:sym typeface="Arial"/>
              </a:rPr>
              <a:t>Chithambaram</a:t>
            </a:r>
            <a:r>
              <a:rPr lang="en-GB" sz="1800" b="0" i="0" u="none" strike="noStrike" dirty="0">
                <a:solidFill>
                  <a:srgbClr val="000000"/>
                </a:solidFill>
                <a:latin typeface="Arial"/>
                <a:ea typeface="Arial"/>
                <a:cs typeface="Arial"/>
                <a:sym typeface="Arial"/>
              </a:rPr>
              <a:t> T , Logesh Kannan N, </a:t>
            </a:r>
            <a:r>
              <a:rPr lang="en-GB" sz="1800" b="0" i="0" u="none" strike="noStrike" dirty="0" err="1">
                <a:solidFill>
                  <a:srgbClr val="000000"/>
                </a:solidFill>
                <a:latin typeface="Arial"/>
                <a:ea typeface="Arial"/>
                <a:cs typeface="Arial"/>
                <a:sym typeface="Arial"/>
              </a:rPr>
              <a:t>Gowsalya</a:t>
            </a:r>
            <a:r>
              <a:rPr lang="en-GB" sz="1800" b="0" i="0" u="none" strike="noStrike" dirty="0">
                <a:solidFill>
                  <a:srgbClr val="000000"/>
                </a:solidFill>
                <a:latin typeface="Arial"/>
                <a:ea typeface="Arial"/>
                <a:cs typeface="Arial"/>
                <a:sym typeface="Arial"/>
              </a:rPr>
              <a:t> M (2020)</a:t>
            </a:r>
            <a:endParaRPr dirty="0"/>
          </a:p>
          <a:p>
            <a:pPr marL="457200" lvl="0" indent="-228600" algn="l" rtl="0">
              <a:lnSpc>
                <a:spcPct val="90000"/>
              </a:lnSpc>
              <a:spcBef>
                <a:spcPts val="0"/>
              </a:spcBef>
              <a:spcAft>
                <a:spcPts val="0"/>
              </a:spcAft>
              <a:buSzPts val="1400"/>
              <a:buFont typeface="Arial"/>
              <a:buAutoNum type="arabicPeriod"/>
            </a:pPr>
            <a:r>
              <a:rPr lang="en-GB" sz="1800" b="0" i="0" u="none" strike="noStrike" dirty="0">
                <a:solidFill>
                  <a:srgbClr val="000000"/>
                </a:solidFill>
                <a:latin typeface="Arial"/>
                <a:ea typeface="Arial"/>
                <a:cs typeface="Arial"/>
                <a:sym typeface="Arial"/>
              </a:rPr>
              <a:t>Machine Learning Technology-Based Heart Disease Detection Models - Umarani </a:t>
            </a:r>
            <a:r>
              <a:rPr lang="en-GB" sz="1800" b="0" i="0" u="none" strike="noStrike" dirty="0" err="1">
                <a:solidFill>
                  <a:srgbClr val="000000"/>
                </a:solidFill>
                <a:latin typeface="Arial"/>
                <a:ea typeface="Arial"/>
                <a:cs typeface="Arial"/>
                <a:sym typeface="Arial"/>
              </a:rPr>
              <a:t>Nagavelli</a:t>
            </a:r>
            <a:r>
              <a:rPr lang="en-GB" sz="1800" b="0" i="0" u="none" strike="noStrike" dirty="0">
                <a:solidFill>
                  <a:srgbClr val="000000"/>
                </a:solidFill>
                <a:latin typeface="Arial"/>
                <a:ea typeface="Arial"/>
                <a:cs typeface="Arial"/>
                <a:sym typeface="Arial"/>
              </a:rPr>
              <a:t>, Debabrata Samanta and Partha Chakraborty (2022)</a:t>
            </a:r>
            <a:endParaRPr dirty="0"/>
          </a:p>
          <a:p>
            <a:pPr marL="457200" lvl="0" indent="-228600" algn="l" rtl="0">
              <a:lnSpc>
                <a:spcPct val="90000"/>
              </a:lnSpc>
              <a:spcBef>
                <a:spcPts val="0"/>
              </a:spcBef>
              <a:spcAft>
                <a:spcPts val="0"/>
              </a:spcAft>
              <a:buSzPts val="1100"/>
              <a:buNone/>
            </a:pPr>
            <a:endParaRPr sz="11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70" descr="photo of person in city looking up at buildings"/>
          <p:cNvPicPr preferRelativeResize="0">
            <a:picLocks noGrp="1"/>
          </p:cNvPicPr>
          <p:nvPr>
            <p:ph type="pic" idx="2"/>
          </p:nvPr>
        </p:nvPicPr>
        <p:blipFill rotWithShape="1">
          <a:blip r:embed="rId3">
            <a:alphaModFix/>
          </a:blip>
          <a:srcRect/>
          <a:stretch/>
        </p:blipFill>
        <p:spPr>
          <a:xfrm>
            <a:off x="2381" y="0"/>
            <a:ext cx="9141619" cy="5143500"/>
          </a:xfrm>
          <a:prstGeom prst="rect">
            <a:avLst/>
          </a:prstGeom>
          <a:solidFill>
            <a:srgbClr val="C4FFFF"/>
          </a:solidFill>
          <a:ln>
            <a:noFill/>
          </a:ln>
        </p:spPr>
      </p:pic>
      <p:sp>
        <p:nvSpPr>
          <p:cNvPr id="619" name="Google Shape;619;p70"/>
          <p:cNvSpPr txBox="1">
            <a:spLocks noGrp="1"/>
          </p:cNvSpPr>
          <p:nvPr>
            <p:ph type="title"/>
          </p:nvPr>
        </p:nvSpPr>
        <p:spPr>
          <a:xfrm>
            <a:off x="-1969294" y="2736502"/>
            <a:ext cx="6233922" cy="786940"/>
          </a:xfrm>
          <a:prstGeom prst="rect">
            <a:avLst/>
          </a:prstGeom>
          <a:noFill/>
          <a:ln>
            <a:noFill/>
          </a:ln>
        </p:spPr>
        <p:txBody>
          <a:bodyPr spcFirstLastPara="1" wrap="square" lIns="68575" tIns="34275" rIns="68575" bIns="34275" anchor="b" anchorCtr="0">
            <a:normAutofit/>
          </a:bodyPr>
          <a:lstStyle/>
          <a:p>
            <a:pPr marL="0" lvl="0" indent="0" algn="r" rtl="0">
              <a:lnSpc>
                <a:spcPct val="90000"/>
              </a:lnSpc>
              <a:spcBef>
                <a:spcPts val="0"/>
              </a:spcBef>
              <a:spcAft>
                <a:spcPts val="0"/>
              </a:spcAft>
              <a:buClr>
                <a:schemeClr val="lt1"/>
              </a:buClr>
              <a:buSzPts val="3600"/>
              <a:buFont typeface="Arial"/>
              <a:buNone/>
            </a:pPr>
            <a:r>
              <a:rPr lang="en-GB"/>
              <a:t>THANK YOU</a:t>
            </a:r>
            <a:endParaRPr/>
          </a:p>
        </p:txBody>
      </p:sp>
      <p:sp>
        <p:nvSpPr>
          <p:cNvPr id="620" name="Google Shape;620;p70"/>
          <p:cNvSpPr/>
          <p:nvPr/>
        </p:nvSpPr>
        <p:spPr>
          <a:xfrm>
            <a:off x="0" y="3523442"/>
            <a:ext cx="6858000" cy="1714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1" name="Google Shape;621;p7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GB"/>
              <a:t>Pitch deck title</a:t>
            </a:r>
            <a:endParaRPr/>
          </a:p>
        </p:txBody>
      </p:sp>
      <p:sp>
        <p:nvSpPr>
          <p:cNvPr id="622" name="Google Shape;622;p7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GB"/>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1" descr="image of bar graphs"/>
          <p:cNvPicPr preferRelativeResize="0">
            <a:picLocks noGrp="1"/>
          </p:cNvPicPr>
          <p:nvPr>
            <p:ph type="pic" idx="2"/>
          </p:nvPr>
        </p:nvPicPr>
        <p:blipFill rotWithShape="1">
          <a:blip r:embed="rId3">
            <a:alphaModFix/>
          </a:blip>
          <a:srcRect/>
          <a:stretch/>
        </p:blipFill>
        <p:spPr>
          <a:xfrm>
            <a:off x="1143" y="0"/>
            <a:ext cx="9141714" cy="5143500"/>
          </a:xfrm>
          <a:prstGeom prst="rect">
            <a:avLst/>
          </a:prstGeom>
          <a:solidFill>
            <a:srgbClr val="C4FFFF"/>
          </a:solidFill>
          <a:ln>
            <a:noFill/>
          </a:ln>
        </p:spPr>
      </p:pic>
      <p:sp>
        <p:nvSpPr>
          <p:cNvPr id="402" name="Google Shape;402;p41"/>
          <p:cNvSpPr txBox="1">
            <a:spLocks noGrp="1"/>
          </p:cNvSpPr>
          <p:nvPr>
            <p:ph type="title"/>
          </p:nvPr>
        </p:nvSpPr>
        <p:spPr>
          <a:xfrm>
            <a:off x="685800" y="273844"/>
            <a:ext cx="6421856"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3300"/>
              <a:buFont typeface="Arial"/>
              <a:buNone/>
            </a:pPr>
            <a:r>
              <a:rPr lang="en-GB"/>
              <a:t>INTRODUCTION</a:t>
            </a:r>
            <a:endParaRPr/>
          </a:p>
        </p:txBody>
      </p:sp>
      <p:sp>
        <p:nvSpPr>
          <p:cNvPr id="403" name="Google Shape;403;p41"/>
          <p:cNvSpPr txBox="1">
            <a:spLocks noGrp="1"/>
          </p:cNvSpPr>
          <p:nvPr>
            <p:ph type="body" idx="1"/>
          </p:nvPr>
        </p:nvSpPr>
        <p:spPr>
          <a:xfrm>
            <a:off x="0" y="1098947"/>
            <a:ext cx="7519988" cy="3565921"/>
          </a:xfrm>
          <a:prstGeom prst="rect">
            <a:avLst/>
          </a:prstGeom>
          <a:solidFill>
            <a:schemeClr val="lt1">
              <a:alpha val="92549"/>
            </a:schemeClr>
          </a:solidFill>
          <a:ln>
            <a:noFill/>
          </a:ln>
        </p:spPr>
        <p:txBody>
          <a:bodyPr spcFirstLastPara="1" wrap="square" lIns="754375" tIns="377175" rIns="68575" bIns="34275" anchor="t" anchorCtr="0">
            <a:noAutofit/>
          </a:bodyPr>
          <a:lstStyle/>
          <a:p>
            <a:pPr marL="0" lvl="0" indent="0" algn="l" rtl="0">
              <a:lnSpc>
                <a:spcPct val="90000"/>
              </a:lnSpc>
              <a:spcBef>
                <a:spcPts val="0"/>
              </a:spcBef>
              <a:spcAft>
                <a:spcPts val="0"/>
              </a:spcAft>
              <a:buClr>
                <a:schemeClr val="accent1"/>
              </a:buClr>
              <a:buSzPts val="1400"/>
              <a:buNone/>
            </a:pPr>
            <a:r>
              <a:rPr lang="en-GB"/>
              <a:t>HEART DISEASE DETECTION</a:t>
            </a:r>
            <a:endParaRPr/>
          </a:p>
        </p:txBody>
      </p:sp>
      <p:sp>
        <p:nvSpPr>
          <p:cNvPr id="404" name="Google Shape;404;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GB"/>
              <a:t>Pitch deck title</a:t>
            </a:r>
            <a:endParaRPr/>
          </a:p>
        </p:txBody>
      </p:sp>
      <p:sp>
        <p:nvSpPr>
          <p:cNvPr id="405" name="Google Shape;405;p41"/>
          <p:cNvSpPr txBox="1">
            <a:spLocks noGrp="1"/>
          </p:cNvSpPr>
          <p:nvPr>
            <p:ph type="body" idx="3"/>
          </p:nvPr>
        </p:nvSpPr>
        <p:spPr>
          <a:xfrm rot="-5400000">
            <a:off x="6130290" y="1868805"/>
            <a:ext cx="5143500" cy="130302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F2F2F2"/>
              </a:buClr>
              <a:buSzPts val="9800"/>
              <a:buNone/>
            </a:pPr>
            <a:r>
              <a:rPr lang="en-GB"/>
              <a:t>PROBLEM</a:t>
            </a:r>
            <a:endParaRPr/>
          </a:p>
        </p:txBody>
      </p:sp>
      <p:sp>
        <p:nvSpPr>
          <p:cNvPr id="406" name="Google Shape;406;p41"/>
          <p:cNvSpPr txBox="1">
            <a:spLocks noGrp="1"/>
          </p:cNvSpPr>
          <p:nvPr>
            <p:ph type="body" idx="4"/>
          </p:nvPr>
        </p:nvSpPr>
        <p:spPr>
          <a:xfrm>
            <a:off x="37250" y="1742675"/>
            <a:ext cx="5436000" cy="2867100"/>
          </a:xfrm>
          <a:prstGeom prst="rect">
            <a:avLst/>
          </a:prstGeom>
          <a:noFill/>
          <a:ln>
            <a:noFill/>
          </a:ln>
        </p:spPr>
        <p:txBody>
          <a:bodyPr spcFirstLastPara="1" wrap="square" lIns="68575" tIns="34275" rIns="68575" bIns="34275" anchor="t" anchorCtr="0">
            <a:noAutofit/>
          </a:bodyPr>
          <a:lstStyle/>
          <a:p>
            <a:pPr marL="0" lvl="0" indent="0" algn="l" rtl="0">
              <a:lnSpc>
                <a:spcPct val="142857"/>
              </a:lnSpc>
              <a:spcBef>
                <a:spcPts val="0"/>
              </a:spcBef>
              <a:spcAft>
                <a:spcPts val="0"/>
              </a:spcAft>
              <a:buClr>
                <a:srgbClr val="1F1F1F"/>
              </a:buClr>
              <a:buSzPts val="1100"/>
              <a:buNone/>
            </a:pPr>
            <a:r>
              <a:rPr lang="en-GB" b="0" i="0">
                <a:solidFill>
                  <a:srgbClr val="1F1F1F"/>
                </a:solidFill>
                <a:latin typeface="Arial"/>
                <a:ea typeface="Arial"/>
                <a:cs typeface="Arial"/>
                <a:sym typeface="Arial"/>
              </a:rPr>
              <a:t> The heart is the body's main organ whose main purpose is to move oxygenated blood through all the capillaries and arteries in the body, which in turn helps to sustain life. Any illness or ailment that limits a person from performing this task can be considered to be a cardiac disease, which is a sub type of coronary heart disease (CHD) . Thus, Cardio Vascular disease (CVD) is the world's leading cause of death, and is responsible for some 17 million deaths annually, a significant percentage of the problem a year resulting in death. Heart diseases remain one of the leading causes of death worldwide. As a result, early and accurate diagnostics have become an urgent need for treatment and management. Most of the conventional methods adopted tend to have major drawbacks: the issues of accuracy, interpretability, and feature representation</a:t>
            </a:r>
            <a:endParaRPr/>
          </a:p>
        </p:txBody>
      </p:sp>
      <p:pic>
        <p:nvPicPr>
          <p:cNvPr id="407" name="Google Shape;407;p41"/>
          <p:cNvPicPr preferRelativeResize="0"/>
          <p:nvPr/>
        </p:nvPicPr>
        <p:blipFill rotWithShape="1">
          <a:blip r:embed="rId4">
            <a:alphaModFix/>
          </a:blip>
          <a:srcRect/>
          <a:stretch/>
        </p:blipFill>
        <p:spPr>
          <a:xfrm>
            <a:off x="5555456" y="1098947"/>
            <a:ext cx="1964531" cy="13073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2" descr="photo of building column&#10;"/>
          <p:cNvPicPr preferRelativeResize="0">
            <a:picLocks noGrp="1"/>
          </p:cNvPicPr>
          <p:nvPr>
            <p:ph type="pic" idx="2"/>
          </p:nvPr>
        </p:nvPicPr>
        <p:blipFill rotWithShape="1">
          <a:blip r:embed="rId3">
            <a:alphaModFix/>
          </a:blip>
          <a:srcRect t="58" b="56"/>
          <a:stretch/>
        </p:blipFill>
        <p:spPr>
          <a:xfrm>
            <a:off x="344043" y="361027"/>
            <a:ext cx="8455914" cy="2057400"/>
          </a:xfrm>
          <a:prstGeom prst="rect">
            <a:avLst/>
          </a:prstGeom>
          <a:solidFill>
            <a:srgbClr val="C4FFFF"/>
          </a:solidFill>
          <a:ln>
            <a:noFill/>
          </a:ln>
        </p:spPr>
      </p:pic>
      <p:sp>
        <p:nvSpPr>
          <p:cNvPr id="414" name="Google Shape;414;p42"/>
          <p:cNvSpPr txBox="1">
            <a:spLocks noGrp="1"/>
          </p:cNvSpPr>
          <p:nvPr>
            <p:ph type="title"/>
          </p:nvPr>
        </p:nvSpPr>
        <p:spPr>
          <a:xfrm>
            <a:off x="2607468" y="531653"/>
            <a:ext cx="4364831" cy="635794"/>
          </a:xfrm>
          <a:prstGeom prst="rect">
            <a:avLst/>
          </a:prstGeom>
          <a:noFill/>
          <a:ln>
            <a:noFill/>
          </a:ln>
        </p:spPr>
        <p:txBody>
          <a:bodyPr spcFirstLastPara="1" wrap="square" lIns="68575" tIns="34275" rIns="68575" bIns="34275"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GB">
                <a:solidFill>
                  <a:schemeClr val="lt1"/>
                </a:solidFill>
              </a:rPr>
              <a:t>PROB</a:t>
            </a:r>
            <a:r>
              <a:rPr lang="en-GB"/>
              <a:t>LEM</a:t>
            </a:r>
            <a:r>
              <a:rPr lang="en-GB">
                <a:solidFill>
                  <a:schemeClr val="lt1"/>
                </a:solidFill>
              </a:rPr>
              <a:t> </a:t>
            </a:r>
            <a:r>
              <a:rPr lang="en-GB"/>
              <a:t>STATEMENT</a:t>
            </a:r>
            <a:endParaRPr/>
          </a:p>
        </p:txBody>
      </p:sp>
      <p:sp>
        <p:nvSpPr>
          <p:cNvPr id="415" name="Google Shape;415;p42"/>
          <p:cNvSpPr txBox="1">
            <a:spLocks noGrp="1"/>
          </p:cNvSpPr>
          <p:nvPr>
            <p:ph type="body" idx="1"/>
          </p:nvPr>
        </p:nvSpPr>
        <p:spPr>
          <a:xfrm>
            <a:off x="4656475" y="2418425"/>
            <a:ext cx="4146900" cy="2418000"/>
          </a:xfrm>
          <a:prstGeom prst="rect">
            <a:avLst/>
          </a:prstGeom>
          <a:noFill/>
          <a:ln>
            <a:noFill/>
          </a:ln>
        </p:spPr>
        <p:txBody>
          <a:bodyPr spcFirstLastPara="1" wrap="square" lIns="68575" tIns="34275" rIns="68575" bIns="34275" anchor="t" anchorCtr="0">
            <a:noAutofit/>
          </a:bodyPr>
          <a:lstStyle/>
          <a:p>
            <a:pPr marL="0" lvl="0" indent="0" algn="l" rtl="0">
              <a:lnSpc>
                <a:spcPct val="83333"/>
              </a:lnSpc>
              <a:spcBef>
                <a:spcPts val="0"/>
              </a:spcBef>
              <a:spcAft>
                <a:spcPts val="0"/>
              </a:spcAft>
              <a:buClr>
                <a:schemeClr val="dk1"/>
              </a:buClr>
              <a:buSzPts val="1800"/>
              <a:buNone/>
            </a:pPr>
            <a:r>
              <a:rPr lang="en-GB" sz="1400"/>
              <a:t>Existing diagnostic solutions for heart diseases are often too specialized, expensive, or limited in scope, making comprehensive and early detection challenging in primary healthcare settings. This project aims to develop a scalable, cost-effective, and portable solution that leverages machine learning and advanced hardware to detect a wide range of heart diseases using ECG, PPG (Photoplethysmogram) and PEG (Pulse Electrogram) models, the system enhances heart disease prediction, making it more efficient and accurate. This multi-signal approach improves early detection capabilities, ensuring better accessibility and reliability in healthcare diagnostics.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536156" y="273844"/>
            <a:ext cx="4907621"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RESEARCH CHALLENGES</a:t>
            </a:r>
            <a:endParaRPr/>
          </a:p>
        </p:txBody>
      </p:sp>
      <p:pic>
        <p:nvPicPr>
          <p:cNvPr id="421" name="Google Shape;421;p43"/>
          <p:cNvPicPr preferRelativeResize="0">
            <a:picLocks noGrp="1"/>
          </p:cNvPicPr>
          <p:nvPr>
            <p:ph type="pic" idx="2"/>
          </p:nvPr>
        </p:nvPicPr>
        <p:blipFill rotWithShape="1">
          <a:blip r:embed="rId3">
            <a:alphaModFix/>
          </a:blip>
          <a:srcRect l="21420" r="21420"/>
          <a:stretch/>
        </p:blipFill>
        <p:spPr>
          <a:xfrm>
            <a:off x="61475" y="102850"/>
            <a:ext cx="2224524" cy="2919681"/>
          </a:xfrm>
          <a:prstGeom prst="rect">
            <a:avLst/>
          </a:prstGeom>
          <a:solidFill>
            <a:srgbClr val="C4FFFF"/>
          </a:solidFill>
          <a:ln>
            <a:noFill/>
          </a:ln>
        </p:spPr>
      </p:pic>
      <p:sp>
        <p:nvSpPr>
          <p:cNvPr id="422" name="Google Shape;422;p43"/>
          <p:cNvSpPr txBox="1"/>
          <p:nvPr/>
        </p:nvSpPr>
        <p:spPr>
          <a:xfrm>
            <a:off x="2286000" y="1313250"/>
            <a:ext cx="6858000" cy="3871500"/>
          </a:xfrm>
          <a:prstGeom prst="rect">
            <a:avLst/>
          </a:prstGeom>
          <a:noFill/>
          <a:ln>
            <a:noFill/>
          </a:ln>
        </p:spPr>
        <p:txBody>
          <a:bodyPr spcFirstLastPara="1" wrap="square" lIns="91425" tIns="91425" rIns="91425" bIns="91425" anchor="t" anchorCtr="0">
            <a:noAutofit/>
          </a:bodyPr>
          <a:lstStyle/>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1. Most common problem is dataset quality and availability because often in datasets related to heart disease, data is either missing or noisy or inconsistent, which impacts the model immensely. There could be incomplete data for some factors, such as age, gender, cholesterol levels, or blood pressure. Poor data quality and unreliable predictions can hinder the building of accurate models for heart disease detection.</a:t>
            </a:r>
            <a:endParaRPr sz="850" b="0" i="0" u="none" strike="noStrike" cap="none">
              <a:solidFill>
                <a:schemeClr val="dk1"/>
              </a:solidFill>
              <a:latin typeface="Arial"/>
              <a:ea typeface="Arial"/>
              <a:cs typeface="Arial"/>
              <a:sym typeface="Arial"/>
            </a:endParaRPr>
          </a:p>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2. Most heart disease datasets suffer from class imbalances, where the majority of cases are non-diseased and number a lot more than the diseased cases. This can lead to biased models that perform well on the majority class but poor in detection of heart disease cases. The model may fail to identify true heart cases.</a:t>
            </a:r>
            <a:endParaRPr sz="850" b="0" i="0" u="none" strike="noStrike" cap="none">
              <a:solidFill>
                <a:schemeClr val="dk1"/>
              </a:solidFill>
              <a:latin typeface="Arial"/>
              <a:ea typeface="Arial"/>
              <a:cs typeface="Arial"/>
              <a:sym typeface="Arial"/>
            </a:endParaRPr>
          </a:p>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3. Many existing data sets used in training machine learning algorithms may often restrict to specific population groups, including age, regions, or other ethnic backgrounds-this can affect the applicability of the machine learning model and its ability to generalize to diverse populations. That may cause samples not to behave as well among patients from another demographic background.</a:t>
            </a:r>
            <a:endParaRPr sz="850" b="0" i="0" u="none" strike="noStrike" cap="none">
              <a:solidFill>
                <a:schemeClr val="dk1"/>
              </a:solidFill>
              <a:latin typeface="Arial"/>
              <a:ea typeface="Arial"/>
              <a:cs typeface="Arial"/>
              <a:sym typeface="Arial"/>
            </a:endParaRPr>
          </a:p>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4. Collecting and using medical data for machine learning purposes raises serious ethical and privacy concerns, especially with sensitive health information. Informed consent and patient confidentiality are important considerations because misuse of personal health data can lead to legal and ethical consequences.</a:t>
            </a:r>
            <a:endParaRPr sz="850" b="0" i="0" u="none" strike="noStrike" cap="none">
              <a:solidFill>
                <a:schemeClr val="dk1"/>
              </a:solidFill>
              <a:latin typeface="Arial"/>
              <a:ea typeface="Arial"/>
              <a:cs typeface="Arial"/>
              <a:sym typeface="Arial"/>
            </a:endParaRPr>
          </a:p>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5. The evaluation of machine learning models is inherently complex, particularly in the context of medical data. Relying on metrics such as accuracy may be inadequate; thus, incorporating additional metrics like precision, recall, and F1-score is essential, especially when addressing class imbalances. Inaccurate or superficial evaluations can lead to an overestimation of a model’s efficacy, which may ultimately result in erroneous diagnoses.</a:t>
            </a:r>
            <a:endParaRPr sz="850" b="0" i="0" u="none" strike="noStrike" cap="none">
              <a:solidFill>
                <a:schemeClr val="dk1"/>
              </a:solidFill>
              <a:latin typeface="Arial"/>
              <a:ea typeface="Arial"/>
              <a:cs typeface="Arial"/>
              <a:sym typeface="Arial"/>
            </a:endParaRPr>
          </a:p>
          <a:p>
            <a:pPr marL="0" marR="0" lvl="0" indent="0" algn="just" rtl="0">
              <a:lnSpc>
                <a:spcPct val="142857"/>
              </a:lnSpc>
              <a:spcBef>
                <a:spcPts val="0"/>
              </a:spcBef>
              <a:spcAft>
                <a:spcPts val="0"/>
              </a:spcAft>
              <a:buClr>
                <a:schemeClr val="dk1"/>
              </a:buClr>
              <a:buSzPts val="1100"/>
              <a:buFont typeface="Arial"/>
              <a:buNone/>
            </a:pPr>
            <a:r>
              <a:rPr lang="en-GB" sz="850" b="0" i="0" u="none" strike="noStrike" cap="none">
                <a:solidFill>
                  <a:schemeClr val="dk1"/>
                </a:solidFill>
                <a:latin typeface="Arial"/>
                <a:ea typeface="Arial"/>
                <a:cs typeface="Arial"/>
                <a:sym typeface="Arial"/>
              </a:rPr>
              <a:t>6.Deploying machine learning models in real-time clinical settings is challenging mainly because of the high computational complexity of the models and the demand for rapid predictions. Delayed predictions can be disastrous in situations where time is crucial, and huge models may not be appropriate to be integrated with healthcare systems which have limited computing resources.</a:t>
            </a:r>
            <a:endParaRPr sz="85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3536156" y="273844"/>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RESEARCH OBJECTIVE</a:t>
            </a:r>
            <a:endParaRPr/>
          </a:p>
        </p:txBody>
      </p:sp>
      <p:pic>
        <p:nvPicPr>
          <p:cNvPr id="428" name="Google Shape;428;p44"/>
          <p:cNvPicPr preferRelativeResize="0">
            <a:picLocks noGrp="1"/>
          </p:cNvPicPr>
          <p:nvPr>
            <p:ph type="pic" idx="2"/>
          </p:nvPr>
        </p:nvPicPr>
        <p:blipFill rotWithShape="1">
          <a:blip r:embed="rId3">
            <a:alphaModFix/>
          </a:blip>
          <a:srcRect l="21417" r="21423"/>
          <a:stretch/>
        </p:blipFill>
        <p:spPr>
          <a:xfrm>
            <a:off x="61466" y="102840"/>
            <a:ext cx="2894753" cy="3799363"/>
          </a:xfrm>
          <a:prstGeom prst="rect">
            <a:avLst/>
          </a:prstGeom>
          <a:solidFill>
            <a:srgbClr val="C4FFFF"/>
          </a:solidFill>
          <a:ln>
            <a:noFill/>
          </a:ln>
        </p:spPr>
      </p:pic>
      <p:sp>
        <p:nvSpPr>
          <p:cNvPr id="429" name="Google Shape;429;p44"/>
          <p:cNvSpPr txBox="1"/>
          <p:nvPr/>
        </p:nvSpPr>
        <p:spPr>
          <a:xfrm>
            <a:off x="3274300" y="1501350"/>
            <a:ext cx="5100600" cy="2908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150"/>
              <a:buFont typeface="Arial"/>
              <a:buNone/>
            </a:pPr>
            <a:r>
              <a:rPr lang="en-GB" sz="1150" b="0" i="0" u="none" strike="noStrike" cap="none">
                <a:solidFill>
                  <a:schemeClr val="dk1"/>
                </a:solidFill>
                <a:latin typeface="Arial"/>
                <a:ea typeface="Arial"/>
                <a:cs typeface="Arial"/>
                <a:sym typeface="Arial"/>
              </a:rPr>
              <a:t>The objective of this research is to design and implement a machine learning-based system for the identification of heart disease, utilizing both historical patient data and rea ECG signal acquisition and other clinical datas </a:t>
            </a:r>
            <a:r>
              <a:rPr lang="en-GB" sz="1150">
                <a:solidFill>
                  <a:schemeClr val="dk1"/>
                </a:solidFill>
              </a:rPr>
              <a:t>that include PPG,PCG</a:t>
            </a:r>
            <a:r>
              <a:rPr lang="en-GB" sz="1150" b="0" i="0" u="none" strike="noStrike" cap="none">
                <a:solidFill>
                  <a:schemeClr val="dk1"/>
                </a:solidFill>
                <a:latin typeface="Arial"/>
                <a:ea typeface="Arial"/>
                <a:cs typeface="Arial"/>
                <a:sym typeface="Arial"/>
              </a:rPr>
              <a:t>. By extracting critical features from ECG waveform</a:t>
            </a:r>
            <a:r>
              <a:rPr lang="en-GB" sz="1150">
                <a:solidFill>
                  <a:schemeClr val="dk1"/>
                </a:solidFill>
              </a:rPr>
              <a:t> images</a:t>
            </a:r>
            <a:r>
              <a:rPr lang="en-GB" sz="1150" b="0" i="0" u="none" strike="noStrike" cap="none">
                <a:solidFill>
                  <a:schemeClr val="dk1"/>
                </a:solidFill>
                <a:latin typeface="Arial"/>
                <a:ea typeface="Arial"/>
                <a:cs typeface="Arial"/>
                <a:sym typeface="Arial"/>
              </a:rPr>
              <a:t> and combining them with clinical parameters, the study aims to develop an accurate and efficient predictive model that supports early diagnosis. Additionally, the research seeks to integrate  ECG data </a:t>
            </a:r>
            <a:r>
              <a:rPr lang="en-GB" sz="1150">
                <a:solidFill>
                  <a:schemeClr val="dk1"/>
                </a:solidFill>
              </a:rPr>
              <a:t>with other diagnostic data like PPG,PCG</a:t>
            </a:r>
            <a:r>
              <a:rPr lang="en-GB" sz="1150" b="0" i="0" u="none" strike="noStrike" cap="none">
                <a:solidFill>
                  <a:schemeClr val="dk1"/>
                </a:solidFill>
                <a:latin typeface="Arial"/>
                <a:ea typeface="Arial"/>
                <a:cs typeface="Arial"/>
                <a:sym typeface="Arial"/>
              </a:rPr>
              <a:t>, enabling dynamic and continuous monitoring for timely detection of cardiac abnormalities. The overarching goal is to provide a scalable and user-friendly solution that aids healthcare professionals in making informed and timely decisions, ultimately improving patient outcomes.</a:t>
            </a:r>
            <a:endParaRPr sz="115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a:spLocks noGrp="1"/>
          </p:cNvSpPr>
          <p:nvPr>
            <p:ph type="title"/>
          </p:nvPr>
        </p:nvSpPr>
        <p:spPr>
          <a:xfrm>
            <a:off x="3536156" y="273894"/>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Proposed System Introduction</a:t>
            </a:r>
            <a:endParaRPr/>
          </a:p>
        </p:txBody>
      </p:sp>
      <p:pic>
        <p:nvPicPr>
          <p:cNvPr id="435" name="Google Shape;435;p45"/>
          <p:cNvPicPr preferRelativeResize="0">
            <a:picLocks noGrp="1"/>
          </p:cNvPicPr>
          <p:nvPr>
            <p:ph type="pic" idx="2"/>
          </p:nvPr>
        </p:nvPicPr>
        <p:blipFill rotWithShape="1">
          <a:blip r:embed="rId3">
            <a:alphaModFix/>
          </a:blip>
          <a:srcRect l="21417" r="21423"/>
          <a:stretch/>
        </p:blipFill>
        <p:spPr>
          <a:xfrm>
            <a:off x="61475" y="102850"/>
            <a:ext cx="1543099" cy="2025326"/>
          </a:xfrm>
          <a:prstGeom prst="rect">
            <a:avLst/>
          </a:prstGeom>
          <a:solidFill>
            <a:srgbClr val="C4FFFF"/>
          </a:solidFill>
          <a:ln>
            <a:noFill/>
          </a:ln>
        </p:spPr>
      </p:pic>
      <p:sp>
        <p:nvSpPr>
          <p:cNvPr id="436" name="Google Shape;436;p45"/>
          <p:cNvSpPr txBox="1">
            <a:spLocks noGrp="1"/>
          </p:cNvSpPr>
          <p:nvPr>
            <p:ph type="body" idx="1"/>
          </p:nvPr>
        </p:nvSpPr>
        <p:spPr>
          <a:xfrm>
            <a:off x="1604575" y="1268100"/>
            <a:ext cx="7490400" cy="38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The suggested system analyzes ECG, PPG, and heart sounds for improved detection of heart disease. As raw signals tend to include noise and artifacts, the system uses preprocessing methods like deionizing, denoising, resampling, and segmentation. Deionizing and denoising eliminate undesirable distortions, resampling normalizes signals, and segmentation extracts important waveform components. This yields clean and reliable data for further processing.</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Following preprocessing, vital features are derived from ECG and PPG waveform signals for detecting patterns associated with cardiac conditions. These features are then input to deep learning models such as EfficientNet, ResNet50, Vision Transformers, and a CNN Hybrid model. EfficientNet achieves optimal performance while saving computations, ResNet50 extracts fine details in waveforms, and Vision Transformers examine signal dependencies. The CNN Hybrid system improves feature learning by coupling convolutional layers and transformer-based models for higher precision. With several signals combined together and cutting-edge AI models incorporated, the machine facilitates efficient and accurate heart disease detection at a primary healthcare stage.</a:t>
            </a:r>
            <a:endParaRPr sz="1200">
              <a:solidFill>
                <a:schemeClr val="dk1"/>
              </a:solidFill>
            </a:endParaRPr>
          </a:p>
          <a:p>
            <a:pPr marL="0" lvl="0" indent="0" algn="l" rtl="0">
              <a:lnSpc>
                <a:spcPct val="90000"/>
              </a:lnSpc>
              <a:spcBef>
                <a:spcPts val="0"/>
              </a:spcBef>
              <a:spcAft>
                <a:spcPts val="0"/>
              </a:spcAft>
              <a:buClr>
                <a:schemeClr val="accent1"/>
              </a:buClr>
              <a:buSzPts val="1400"/>
              <a:buNone/>
            </a:pP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6"/>
          <p:cNvSpPr txBox="1">
            <a:spLocks noGrp="1"/>
          </p:cNvSpPr>
          <p:nvPr>
            <p:ph type="title"/>
          </p:nvPr>
        </p:nvSpPr>
        <p:spPr>
          <a:xfrm>
            <a:off x="3536156" y="273844"/>
            <a:ext cx="4907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a:t>Proposed System-DIAGRAM </a:t>
            </a:r>
            <a:endParaRPr/>
          </a:p>
        </p:txBody>
      </p:sp>
      <p:pic>
        <p:nvPicPr>
          <p:cNvPr id="442" name="Google Shape;442;p46"/>
          <p:cNvPicPr preferRelativeResize="0">
            <a:picLocks noGrp="1"/>
          </p:cNvPicPr>
          <p:nvPr>
            <p:ph type="pic" idx="2"/>
          </p:nvPr>
        </p:nvPicPr>
        <p:blipFill rotWithShape="1">
          <a:blip r:embed="rId3">
            <a:alphaModFix/>
          </a:blip>
          <a:srcRect l="21417" r="21423"/>
          <a:stretch/>
        </p:blipFill>
        <p:spPr>
          <a:xfrm>
            <a:off x="61475" y="102850"/>
            <a:ext cx="1265026" cy="1660351"/>
          </a:xfrm>
          <a:prstGeom prst="rect">
            <a:avLst/>
          </a:prstGeom>
          <a:solidFill>
            <a:srgbClr val="C4FFFF"/>
          </a:solidFill>
          <a:ln>
            <a:noFill/>
          </a:ln>
        </p:spPr>
      </p:pic>
      <p:sp>
        <p:nvSpPr>
          <p:cNvPr id="443" name="Google Shape;443;p46"/>
          <p:cNvSpPr txBox="1">
            <a:spLocks noGrp="1"/>
          </p:cNvSpPr>
          <p:nvPr>
            <p:ph type="body" idx="1"/>
          </p:nvPr>
        </p:nvSpPr>
        <p:spPr>
          <a:xfrm>
            <a:off x="1604575" y="1268050"/>
            <a:ext cx="7490400" cy="38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1400"/>
              <a:buNone/>
            </a:pPr>
            <a:endParaRPr sz="1100" dirty="0">
              <a:solidFill>
                <a:schemeClr val="dk1"/>
              </a:solidFill>
            </a:endParaRPr>
          </a:p>
        </p:txBody>
      </p:sp>
      <p:pic>
        <p:nvPicPr>
          <p:cNvPr id="3" name="Picture 2">
            <a:extLst>
              <a:ext uri="{FF2B5EF4-FFF2-40B4-BE49-F238E27FC236}">
                <a16:creationId xmlns:a16="http://schemas.microsoft.com/office/drawing/2014/main" id="{F84434FE-219D-8070-361C-662C0A9DD635}"/>
              </a:ext>
            </a:extLst>
          </p:cNvPr>
          <p:cNvPicPr>
            <a:picLocks noChangeAspect="1"/>
          </p:cNvPicPr>
          <p:nvPr/>
        </p:nvPicPr>
        <p:blipFill>
          <a:blip r:embed="rId4"/>
          <a:stretch>
            <a:fillRect/>
          </a:stretch>
        </p:blipFill>
        <p:spPr>
          <a:xfrm>
            <a:off x="289560" y="2049908"/>
            <a:ext cx="8564880" cy="2546476"/>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83">
      <a:dk1>
        <a:srgbClr val="000000"/>
      </a:dk1>
      <a:lt1>
        <a:srgbClr val="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3593</Words>
  <Application>Microsoft Office PowerPoint</Application>
  <PresentationFormat>On-screen Show (16:9)</PresentationFormat>
  <Paragraphs>264</Paragraphs>
  <Slides>37</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Calibri</vt:lpstr>
      <vt:lpstr>Trebuchet MS</vt:lpstr>
      <vt:lpstr>Roboto Mono</vt:lpstr>
      <vt:lpstr>Arial Unicode MS</vt:lpstr>
      <vt:lpstr>Times New Roman</vt:lpstr>
      <vt:lpstr>Arial</vt:lpstr>
      <vt:lpstr>Office Theme</vt:lpstr>
      <vt:lpstr>Simple Light</vt:lpstr>
      <vt:lpstr>A HYBRID MULTI-MODEL BASED APPROACH FOR HEART DISEASE DETECTION AND CLASSIFICATION</vt:lpstr>
      <vt:lpstr>GUIDE APPROVAL</vt:lpstr>
      <vt:lpstr>OUTLINE</vt:lpstr>
      <vt:lpstr>INTRODUCTION</vt:lpstr>
      <vt:lpstr>PROBLEM STATEMENT</vt:lpstr>
      <vt:lpstr>RESEARCH CHALLENGES</vt:lpstr>
      <vt:lpstr>RESEARCH OBJECTIVE</vt:lpstr>
      <vt:lpstr>Proposed System Introduction</vt:lpstr>
      <vt:lpstr>Proposed System-DIAGRAM </vt:lpstr>
      <vt:lpstr>Proposed System-ALGORITHMS AND MODULES </vt:lpstr>
      <vt:lpstr>Proposed System-ALGORITHMS AND MODULES </vt:lpstr>
      <vt:lpstr>DATASETS USED AND THEIR DEFINITION:</vt:lpstr>
      <vt:lpstr>IMPLEMENTATION</vt:lpstr>
      <vt:lpstr>Architecture </vt:lpstr>
      <vt:lpstr>PowerPoint Presentation</vt:lpstr>
      <vt:lpstr>PowerPoint Presentation</vt:lpstr>
      <vt:lpstr>ARCHITECTURE </vt:lpstr>
      <vt:lpstr>WORKFLOW DIGRAM</vt:lpstr>
      <vt:lpstr>PowerPoint Presentation</vt:lpstr>
      <vt:lpstr>PowerPoint Presentation</vt:lpstr>
      <vt:lpstr> This heart disease detection model is based on Bidirectional Long Short-Term Memory (Bi-LSTM) and processes heart sound recordings to classify them as healthy or unhealthy. </vt:lpstr>
      <vt:lpstr>Model Architecture - Bidirectional LSTM</vt:lpstr>
      <vt:lpstr>EACH STEPS IN MFCC ARCHITECHTURE</vt:lpstr>
      <vt:lpstr>RESULTS</vt:lpstr>
      <vt:lpstr>Hybrid Model for ECG Disease Detection-combining EfficientNetB0 and ResNet50 to extract deep features from ECG images. These extracted features are then used as input to an MLP classifier</vt:lpstr>
      <vt:lpstr>HYBRID MODEL ARCHITECHTURE: </vt:lpstr>
      <vt:lpstr>RESULTS: MODEL EVALUTAION AND GRAD CAM</vt:lpstr>
      <vt:lpstr>CONFUSION MATRIX AND GRAPHS </vt:lpstr>
      <vt:lpstr>FINAL IMPLEMENTATION</vt:lpstr>
      <vt:lpstr>FINAL IMPLEMENTATION</vt:lpstr>
      <vt:lpstr>APPLICATION WORKFLOW</vt:lpstr>
      <vt:lpstr>RESULT</vt:lpstr>
      <vt:lpstr>CONCLUSION</vt:lpstr>
      <vt:lpstr>FUTURE WORK</vt:lpstr>
      <vt:lpstr>RESEARCH PAPER STATUS-</vt:lpstr>
      <vt:lpstr>REFERENCE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RESEARCH PROJECT- HEART DISEASE DETECTION</dc:title>
  <dc:creator>Anandakrishnan A</dc:creator>
  <cp:lastModifiedBy>Anandakrishnan A</cp:lastModifiedBy>
  <cp:revision>15</cp:revision>
  <dcterms:modified xsi:type="dcterms:W3CDTF">2025-04-15T05:34:07Z</dcterms:modified>
</cp:coreProperties>
</file>